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notesSlides/_rels/notesSlide1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media/image37.png" ContentType="image/png"/>
  <Override PartName="/ppt/media/image36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10.png" ContentType="image/png"/>
  <Override PartName="/ppt/media/image24.png" ContentType="image/png"/>
  <Override PartName="/ppt/media/image9.png" ContentType="image/png"/>
  <Override PartName="/ppt/media/image25.png" ContentType="image/png"/>
  <Override PartName="/ppt/media/image8.jpeg" ContentType="image/jpeg"/>
  <Override PartName="/ppt/media/image17.png" ContentType="image/png"/>
  <Override PartName="/ppt/media/image22.png" ContentType="image/png"/>
  <Override PartName="/ppt/media/image6.jpeg" ContentType="image/jpeg"/>
  <Override PartName="/ppt/media/image12.png" ContentType="image/png"/>
  <Override PartName="/ppt/media/image21.png" ContentType="image/png"/>
  <Override PartName="/ppt/media/image11.png" ContentType="image/png"/>
  <Override PartName="/ppt/media/image1.jpeg" ContentType="image/jpeg"/>
  <Override PartName="/ppt/media/image28.png" ContentType="image/png"/>
  <Override PartName="/ppt/media/image3.jpeg" ContentType="image/jpeg"/>
  <Override PartName="/ppt/media/image16.png" ContentType="image/png"/>
  <Override PartName="/ppt/media/image38.png" ContentType="image/png"/>
  <Override PartName="/ppt/media/image4.jpeg" ContentType="image/jpeg"/>
  <Override PartName="/ppt/media/image5.jpeg" ContentType="image/jpeg"/>
  <Override PartName="/ppt/media/image13.png" ContentType="image/png"/>
  <Override PartName="/ppt/media/image14.png" ContentType="image/png"/>
  <Override PartName="/ppt/media/image7.jpeg" ContentType="image/jpeg"/>
  <Override PartName="/ppt/media/image15.png" ContentType="image/png"/>
  <Override PartName="/ppt/media/image2.jpeg" ContentType="image/jpeg"/>
  <Override PartName="/ppt/media/image18.png" ContentType="image/png"/>
  <Override PartName="/ppt/media/image19.png" ContentType="image/png"/>
  <Override PartName="/ppt/media/image20.png" ContentType="image/png"/>
  <Override PartName="/ppt/media/image23.png" ContentType="image/png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9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12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C0F04FEE-5465-4ECF-95D3-DCBDF122D2F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560" cy="4008240"/>
          </a:xfrm>
          <a:prstGeom prst="rect">
            <a:avLst/>
          </a:prstGeom>
        </p:spPr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Calibri"/>
              </a:rPr>
              <a:t>Understand, I live in Houston Texas and our baseball team, the Houston Astros won the world series in 2017. In that year I watched more baseball than I had in all my previous years.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Calibri"/>
              </a:rPr>
              <a:t>----------------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Calibri"/>
              </a:rPr>
              <a:t>Interesting to learn how much strategy is involved between pitcher and batter, anticipation of the next pitch!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Calibri"/>
              </a:rPr>
              <a:t>----------------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Calibri"/>
              </a:rPr>
              <a:t>PROJECT: First Capstone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Calibri"/>
              </a:rPr>
              <a:t>----------------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Calibri"/>
              </a:rPr>
              <a:t>Pitch Prediction – 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Calibri"/>
              </a:rPr>
              <a:t>	</a:t>
            </a:r>
            <a:r>
              <a:rPr b="0" lang="en-US" sz="2000" spc="-1" strike="noStrike">
                <a:latin typeface="Calibri"/>
              </a:rPr>
              <a:t>Using Machine Learning to predict the next pitch thrown by a Major League Baseball Starting Pitcher!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sldImg"/>
          </p:nvPr>
        </p:nvSpPr>
        <p:spPr>
          <a:xfrm>
            <a:off x="1107000" y="812520"/>
            <a:ext cx="5344560" cy="4008240"/>
          </a:xfrm>
          <a:prstGeom prst="rect">
            <a:avLst/>
          </a:prstGeom>
        </p:spPr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Also wanted to assure that the pitch types were consistent from year to year.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sldImg"/>
          </p:nvPr>
        </p:nvSpPr>
        <p:spPr>
          <a:xfrm>
            <a:off x="1107000" y="812520"/>
            <a:ext cx="5344560" cy="4008240"/>
          </a:xfrm>
          <a:prstGeom prst="rect">
            <a:avLst/>
          </a:prstGeom>
        </p:spPr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Describe ~170k Observations and 41 Features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-----------------------------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Past Event and Current Situations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-----------------------------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7 Pitch Types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sldImg"/>
          </p:nvPr>
        </p:nvSpPr>
        <p:spPr>
          <a:xfrm>
            <a:off x="1107000" y="812520"/>
            <a:ext cx="5344560" cy="4008240"/>
          </a:xfrm>
          <a:prstGeom prst="rect">
            <a:avLst/>
          </a:prstGeom>
        </p:spPr>
      </p:sp>
      <p:sp>
        <p:nvSpPr>
          <p:cNvPr id="46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Describe Pitch Types (SKIP IF TIME RUNNING BY)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sldImg"/>
          </p:nvPr>
        </p:nvSpPr>
        <p:spPr>
          <a:xfrm>
            <a:off x="1107000" y="812520"/>
            <a:ext cx="5344560" cy="4008240"/>
          </a:xfrm>
          <a:prstGeom prst="rect">
            <a:avLst/>
          </a:prstGeom>
        </p:spPr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Class Imbalance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sldImg"/>
          </p:nvPr>
        </p:nvSpPr>
        <p:spPr>
          <a:xfrm>
            <a:off x="1107000" y="812520"/>
            <a:ext cx="5344560" cy="4008240"/>
          </a:xfrm>
          <a:prstGeom prst="rect">
            <a:avLst/>
          </a:prstGeom>
        </p:spPr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Establish a Benchmark Performance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sldImg"/>
          </p:nvPr>
        </p:nvSpPr>
        <p:spPr>
          <a:xfrm>
            <a:off x="1107000" y="812520"/>
            <a:ext cx="5344560" cy="4008240"/>
          </a:xfrm>
          <a:prstGeom prst="rect">
            <a:avLst/>
          </a:prstGeom>
        </p:spPr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Attendance drop &gt;6% in 2018 – steady decline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-----------------------------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Lowest league-wide since 2003 – largest single-season drop in a decade!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-----------------------------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17-30 franchises sold fewer tickets this year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-----------------------------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On average, this comes out to $93.7 million in lost ticket revenue in 2018!!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-----------------------------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But Why??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sldImg"/>
          </p:nvPr>
        </p:nvSpPr>
        <p:spPr>
          <a:xfrm>
            <a:off x="1107000" y="812520"/>
            <a:ext cx="5344560" cy="4008240"/>
          </a:xfrm>
          <a:prstGeom prst="rect">
            <a:avLst/>
          </a:prstGeom>
        </p:spPr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Increased salaries for players, expenses, scouting, etc make lowering ticket prices unsustainable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-----------------------------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Weather Control – not happening!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-----------------------------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Astros boosted sales by $23 million in 2018 after winning world series in 2017. 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-----------------------------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Not every team can do this, so that leaves us with, improve in-game action!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sldImg"/>
          </p:nvPr>
        </p:nvSpPr>
        <p:spPr>
          <a:xfrm>
            <a:off x="1107000" y="812520"/>
            <a:ext cx="5344560" cy="4008240"/>
          </a:xfrm>
          <a:prstGeom prst="rect">
            <a:avLst/>
          </a:prstGeom>
        </p:spPr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53827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Promotions and giveaways are done all the time!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-----------------------------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Attendance as it relates to Strikeouts and Batting Averages.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-----------------------------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2005 we see an steady increase in strikeouts per game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-----------------------------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We also see batting average on a steady decline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-----------------------------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Cool part is that attendance follows the same trend as batting averages!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-----------------------------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So why would batting averages possibly impact in-game action?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sldImg"/>
          </p:nvPr>
        </p:nvSpPr>
        <p:spPr>
          <a:xfrm>
            <a:off x="1107000" y="812520"/>
            <a:ext cx="5344560" cy="4008240"/>
          </a:xfrm>
          <a:prstGeom prst="rect">
            <a:avLst/>
          </a:prstGeom>
        </p:spPr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So let’s have the hitters just get more hits!!!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sldImg"/>
          </p:nvPr>
        </p:nvSpPr>
        <p:spPr>
          <a:xfrm>
            <a:off x="1107000" y="812520"/>
            <a:ext cx="5344560" cy="4008240"/>
          </a:xfrm>
          <a:prstGeom prst="rect">
            <a:avLst/>
          </a:prstGeom>
        </p:spPr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Things that are already being done…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-----------------------------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Watching pitchers to ‘tip’ their pitches – tale-tale signs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-----------------------------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Sign stealing – extremely frowned upon and can lead to injury by hit pitch. 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 </a:t>
            </a:r>
            <a:r>
              <a:rPr b="0" lang="en-US" sz="2000" spc="-1" strike="noStrike">
                <a:latin typeface="Arial"/>
              </a:rPr>
              <a:t>now….punishable if violated 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-----------------------------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Our proposal….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ldImg"/>
          </p:nvPr>
        </p:nvSpPr>
        <p:spPr>
          <a:xfrm>
            <a:off x="1107000" y="812520"/>
            <a:ext cx="5344560" cy="4008240"/>
          </a:xfrm>
          <a:prstGeom prst="rect">
            <a:avLst/>
          </a:prstGeom>
        </p:spPr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Selected 20 of the top pitchers from 2016-2018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-----------------------------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Describe columns for aggregated data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-----------------------------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Confirm they represent other pitchers!!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07684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146124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111996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78236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111996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78236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0560"/>
            <a:ext cx="1959120" cy="9118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120" cy="90396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3240"/>
            <a:ext cx="822852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0560"/>
            <a:ext cx="1959120" cy="9118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146124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07684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146124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111996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178236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111996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178236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600560"/>
            <a:ext cx="1959120" cy="9118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120" cy="90396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120" cy="90396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73240"/>
            <a:ext cx="822852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146124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07684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146124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111996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178236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111996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178236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457200" y="1600560"/>
            <a:ext cx="1959120" cy="9118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120" cy="90396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457200" y="273240"/>
            <a:ext cx="822852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146124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207684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146124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111996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178236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45720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111996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178236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ubTitle"/>
          </p:nvPr>
        </p:nvSpPr>
        <p:spPr>
          <a:xfrm>
            <a:off x="457200" y="1600560"/>
            <a:ext cx="1959120" cy="9118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120" cy="90396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ubTitle"/>
          </p:nvPr>
        </p:nvSpPr>
        <p:spPr>
          <a:xfrm>
            <a:off x="457200" y="273240"/>
            <a:ext cx="822852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146124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57200" y="207684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146124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240"/>
            <a:ext cx="822852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111996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178236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5"/>
          <p:cNvSpPr>
            <a:spLocks noGrp="1"/>
          </p:cNvSpPr>
          <p:nvPr>
            <p:ph type="body"/>
          </p:nvPr>
        </p:nvSpPr>
        <p:spPr>
          <a:xfrm>
            <a:off x="45720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1" name="PlaceHolder 6"/>
          <p:cNvSpPr>
            <a:spLocks noGrp="1"/>
          </p:cNvSpPr>
          <p:nvPr>
            <p:ph type="body"/>
          </p:nvPr>
        </p:nvSpPr>
        <p:spPr>
          <a:xfrm>
            <a:off x="111996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7"/>
          <p:cNvSpPr>
            <a:spLocks noGrp="1"/>
          </p:cNvSpPr>
          <p:nvPr>
            <p:ph type="body"/>
          </p:nvPr>
        </p:nvSpPr>
        <p:spPr>
          <a:xfrm>
            <a:off x="178236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subTitle"/>
          </p:nvPr>
        </p:nvSpPr>
        <p:spPr>
          <a:xfrm>
            <a:off x="457200" y="1600560"/>
            <a:ext cx="1959120" cy="9118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120" cy="90396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ubTitle"/>
          </p:nvPr>
        </p:nvSpPr>
        <p:spPr>
          <a:xfrm>
            <a:off x="457200" y="273240"/>
            <a:ext cx="822852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146124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57200" y="207684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body"/>
          </p:nvPr>
        </p:nvSpPr>
        <p:spPr>
          <a:xfrm>
            <a:off x="146124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111996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178236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45720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6"/>
          <p:cNvSpPr>
            <a:spLocks noGrp="1"/>
          </p:cNvSpPr>
          <p:nvPr>
            <p:ph type="body"/>
          </p:nvPr>
        </p:nvSpPr>
        <p:spPr>
          <a:xfrm>
            <a:off x="111996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7"/>
          <p:cNvSpPr>
            <a:spLocks noGrp="1"/>
          </p:cNvSpPr>
          <p:nvPr>
            <p:ph type="body"/>
          </p:nvPr>
        </p:nvSpPr>
        <p:spPr>
          <a:xfrm>
            <a:off x="178236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subTitle"/>
          </p:nvPr>
        </p:nvSpPr>
        <p:spPr>
          <a:xfrm>
            <a:off x="457200" y="1600560"/>
            <a:ext cx="1959120" cy="9118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120" cy="90396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ubTitle"/>
          </p:nvPr>
        </p:nvSpPr>
        <p:spPr>
          <a:xfrm>
            <a:off x="457200" y="273240"/>
            <a:ext cx="822852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146124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146124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57200" y="207684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 type="body"/>
          </p:nvPr>
        </p:nvSpPr>
        <p:spPr>
          <a:xfrm>
            <a:off x="146124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111996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178236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 type="body"/>
          </p:nvPr>
        </p:nvSpPr>
        <p:spPr>
          <a:xfrm>
            <a:off x="45720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6"/>
          <p:cNvSpPr>
            <a:spLocks noGrp="1"/>
          </p:cNvSpPr>
          <p:nvPr>
            <p:ph type="body"/>
          </p:nvPr>
        </p:nvSpPr>
        <p:spPr>
          <a:xfrm>
            <a:off x="111996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7"/>
          <p:cNvSpPr>
            <a:spLocks noGrp="1"/>
          </p:cNvSpPr>
          <p:nvPr>
            <p:ph type="body"/>
          </p:nvPr>
        </p:nvSpPr>
        <p:spPr>
          <a:xfrm>
            <a:off x="178236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subTitle"/>
          </p:nvPr>
        </p:nvSpPr>
        <p:spPr>
          <a:xfrm>
            <a:off x="457200" y="1600560"/>
            <a:ext cx="1959120" cy="9118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120" cy="903960"/>
          </a:xfrm>
          <a:prstGeom prst="rect">
            <a:avLst/>
          </a:prstGeom>
        </p:spPr>
        <p:txBody>
          <a:bodyPr lIns="0" rIns="0" tIns="0" bIns="0">
            <a:normAutofit fontScale="97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ubTitle"/>
          </p:nvPr>
        </p:nvSpPr>
        <p:spPr>
          <a:xfrm>
            <a:off x="457200" y="273240"/>
            <a:ext cx="8228520" cy="53096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903960"/>
          </a:xfrm>
          <a:prstGeom prst="rect">
            <a:avLst/>
          </a:prstGeom>
        </p:spPr>
        <p:txBody>
          <a:bodyPr lIns="0" rIns="0" tIns="0" bIns="0">
            <a:normAutofit fontScale="1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146124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457200" y="2076840"/>
            <a:ext cx="1959120" cy="430920"/>
          </a:xfrm>
          <a:prstGeom prst="rect">
            <a:avLst/>
          </a:prstGeom>
        </p:spPr>
        <p:txBody>
          <a:bodyPr lIns="0" rIns="0" tIns="0" bIns="0">
            <a:normAutofit fontScale="32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1461240" y="160452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45720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5"/>
          <p:cNvSpPr>
            <a:spLocks noGrp="1"/>
          </p:cNvSpPr>
          <p:nvPr>
            <p:ph type="body"/>
          </p:nvPr>
        </p:nvSpPr>
        <p:spPr>
          <a:xfrm>
            <a:off x="1461240" y="2076840"/>
            <a:ext cx="955800" cy="430920"/>
          </a:xfrm>
          <a:prstGeom prst="rect">
            <a:avLst/>
          </a:prstGeom>
        </p:spPr>
        <p:txBody>
          <a:bodyPr lIns="0" rIns="0" tIns="0" bIns="0">
            <a:normAutofit fontScale="4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111996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1782360" y="160452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 type="body"/>
          </p:nvPr>
        </p:nvSpPr>
        <p:spPr>
          <a:xfrm>
            <a:off x="45720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5" name="PlaceHolder 6"/>
          <p:cNvSpPr>
            <a:spLocks noGrp="1"/>
          </p:cNvSpPr>
          <p:nvPr>
            <p:ph type="body"/>
          </p:nvPr>
        </p:nvSpPr>
        <p:spPr>
          <a:xfrm>
            <a:off x="111996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6" name="PlaceHolder 7"/>
          <p:cNvSpPr>
            <a:spLocks noGrp="1"/>
          </p:cNvSpPr>
          <p:nvPr>
            <p:ph type="body"/>
          </p:nvPr>
        </p:nvSpPr>
        <p:spPr>
          <a:xfrm>
            <a:off x="1782360" y="2076840"/>
            <a:ext cx="630720" cy="430920"/>
          </a:xfrm>
          <a:prstGeom prst="rect">
            <a:avLst/>
          </a:prstGeom>
        </p:spPr>
        <p:txBody>
          <a:bodyPr lIns="0" rIns="0" tIns="0" bIns="0">
            <a:normAutofit fontScale="1000"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</a:t>
            </a:r>
            <a:r>
              <a:rPr b="0" lang="en-US" sz="1800" spc="-1" strike="noStrike">
                <a:latin typeface="Arial"/>
              </a:rPr>
              <a:t>the title text </a:t>
            </a:r>
            <a:r>
              <a:rPr b="0" lang="en-US" sz="1800" spc="-1" strike="noStrike">
                <a:latin typeface="Arial"/>
              </a:rPr>
              <a:t>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1959120" cy="903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2514960" y="1604520"/>
            <a:ext cx="1959120" cy="903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57200" y="2595240"/>
            <a:ext cx="4015080" cy="903960"/>
          </a:xfrm>
          <a:prstGeom prst="rect">
            <a:avLst/>
          </a:prstGeom>
        </p:spPr>
        <p:txBody>
          <a:bodyPr lIns="0" rIns="0" tIns="0" bIns="0">
            <a:normAutofit fontScale="15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240"/>
            <a:ext cx="8228520" cy="114516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080" cy="903960"/>
          </a:xfrm>
          <a:prstGeom prst="rect">
            <a:avLst/>
          </a:prstGeom>
        </p:spPr>
        <p:txBody>
          <a:bodyPr lIns="0" rIns="0" tIns="0" bIns="0">
            <a:normAutofit fontScale="15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2595240"/>
            <a:ext cx="4015080" cy="903960"/>
          </a:xfrm>
          <a:prstGeom prst="rect">
            <a:avLst/>
          </a:prstGeom>
        </p:spPr>
        <p:txBody>
          <a:bodyPr lIns="0" rIns="0" tIns="0" bIns="0">
            <a:normAutofit fontScale="15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slideLayout" Target="../slideLayouts/slideLayout34.xml"/><Relationship Id="rId10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://money.com/money/5416792/baseball-attendance-continues-slide/" TargetMode="External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8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8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8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8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8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8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8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8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8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8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2468880" y="3429000"/>
            <a:ext cx="6553800" cy="167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r">
              <a:lnSpc>
                <a:spcPct val="100000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Calibri"/>
                <a:ea typeface="DejaVu Sans"/>
              </a:rPr>
              <a:t>Pitch Prediction</a:t>
            </a:r>
            <a:br/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Can we predict the next pitch?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14" name="CustomShape 2"/>
          <p:cNvSpPr/>
          <p:nvPr/>
        </p:nvSpPr>
        <p:spPr>
          <a:xfrm>
            <a:off x="2468880" y="5108760"/>
            <a:ext cx="655380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  <a:spcBef>
                <a:spcPts val="561"/>
              </a:spcBef>
            </a:pPr>
            <a:r>
              <a:rPr b="0" lang="en-US" sz="2600" spc="-1" strike="noStrike">
                <a:solidFill>
                  <a:srgbClr val="fac090"/>
                </a:solidFill>
                <a:latin typeface="Calibri"/>
                <a:ea typeface="DejaVu Sans"/>
              </a:rPr>
              <a:t>Working with Imbalanced Data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2414880" y="5843520"/>
            <a:ext cx="6543720" cy="82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  <a:spcBef>
                <a:spcPts val="561"/>
              </a:spcBef>
            </a:pP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Mark Rojas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CustomShape 1"/>
          <p:cNvSpPr/>
          <p:nvPr/>
        </p:nvSpPr>
        <p:spPr>
          <a:xfrm>
            <a:off x="2128680" y="527760"/>
            <a:ext cx="65142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ac090"/>
                </a:solidFill>
                <a:latin typeface="Calibri"/>
                <a:ea typeface="DejaVu Sans"/>
              </a:rPr>
              <a:t>Pitch Type Consistency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1371600" y="4937760"/>
            <a:ext cx="7404120" cy="144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We continue to see roughly the same ratios of Fastballs, Sliders, Cutters, Curveballs, and Change-ups thrown from year-to-year.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From 2016-2018, the percent of Fastballs has decreased slightly while Cutters have increased. 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346" name="Group 3"/>
          <p:cNvGrpSpPr/>
          <p:nvPr/>
        </p:nvGrpSpPr>
        <p:grpSpPr>
          <a:xfrm>
            <a:off x="2926080" y="1527120"/>
            <a:ext cx="4301640" cy="3234960"/>
            <a:chOff x="2926080" y="1527120"/>
            <a:chExt cx="4301640" cy="3234960"/>
          </a:xfrm>
        </p:grpSpPr>
        <p:pic>
          <p:nvPicPr>
            <p:cNvPr id="347" name="" descr=""/>
            <p:cNvPicPr/>
            <p:nvPr/>
          </p:nvPicPr>
          <p:blipFill>
            <a:blip r:embed="rId1"/>
            <a:stretch/>
          </p:blipFill>
          <p:spPr>
            <a:xfrm>
              <a:off x="2932560" y="1840320"/>
              <a:ext cx="4295160" cy="2921760"/>
            </a:xfrm>
            <a:prstGeom prst="rect">
              <a:avLst/>
            </a:prstGeom>
            <a:ln w="36720">
              <a:solidFill>
                <a:srgbClr val="000000"/>
              </a:solidFill>
              <a:round/>
            </a:ln>
          </p:spPr>
        </p:pic>
        <p:sp>
          <p:nvSpPr>
            <p:cNvPr id="348" name="CustomShape 4"/>
            <p:cNvSpPr/>
            <p:nvPr/>
          </p:nvSpPr>
          <p:spPr>
            <a:xfrm>
              <a:off x="2926080" y="1527120"/>
              <a:ext cx="4301640" cy="310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algn="ctr">
                <a:lnSpc>
                  <a:spcPct val="100000"/>
                </a:lnSpc>
              </a:pPr>
              <a:r>
                <a:rPr b="1" lang="en-US" sz="1400" spc="-1" strike="noStrike">
                  <a:solidFill>
                    <a:srgbClr val="ffffff"/>
                  </a:solidFill>
                  <a:latin typeface="Arial"/>
                  <a:ea typeface="DejaVu Sans"/>
                </a:rPr>
                <a:t>Percent of Pitch Types Thrown from 2016 - 2018</a:t>
              </a:r>
              <a:endParaRPr b="0" lang="en-US" sz="14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2128680" y="527760"/>
            <a:ext cx="65142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ac090"/>
                </a:solidFill>
                <a:latin typeface="Calibri"/>
                <a:ea typeface="DejaVu Sans"/>
              </a:rPr>
              <a:t>The Dataset – Sportradar API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1640160" y="1521360"/>
            <a:ext cx="2557800" cy="228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ffffff"/>
                </a:solidFill>
                <a:uFillTx/>
                <a:latin typeface="Arial"/>
                <a:ea typeface="DejaVu Sans"/>
              </a:rPr>
              <a:t>Past Events: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fff200"/>
                </a:solidFill>
                <a:latin typeface="Arial"/>
                <a:ea typeface="DejaVu Sans"/>
              </a:rPr>
              <a:t>Pitch Type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Pitch Velocity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Pitch Location</a:t>
            </a:r>
            <a:r>
              <a:rPr b="1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*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Pitch Outcome</a:t>
            </a:r>
            <a:r>
              <a:rPr b="1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*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Pitch Sequences</a:t>
            </a:r>
            <a:r>
              <a:rPr b="1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*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Hit Type</a:t>
            </a:r>
            <a:r>
              <a:rPr b="1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*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Hit Zone</a:t>
            </a:r>
            <a:r>
              <a:rPr b="1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*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Is_Bunt_Shown</a:t>
            </a:r>
            <a:r>
              <a:rPr b="1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*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Is_Strike_Zone</a:t>
            </a:r>
            <a:r>
              <a:rPr b="1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*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351" name="CustomShape 3"/>
          <p:cNvSpPr/>
          <p:nvPr/>
        </p:nvSpPr>
        <p:spPr>
          <a:xfrm>
            <a:off x="4098240" y="1626480"/>
            <a:ext cx="4860360" cy="48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59000"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ac090"/>
                </a:solidFill>
                <a:latin typeface="Arial"/>
                <a:ea typeface="DejaVu Sans"/>
              </a:rPr>
              <a:t>167,427</a:t>
            </a: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ac090"/>
                </a:solidFill>
                <a:latin typeface="Arial"/>
                <a:ea typeface="DejaVu Sans"/>
              </a:rPr>
              <a:t>observations</a:t>
            </a: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 | </a:t>
            </a:r>
            <a:r>
              <a:rPr b="1" lang="en-US" sz="2000" spc="-1" strike="noStrike">
                <a:solidFill>
                  <a:srgbClr val="fac090"/>
                </a:solidFill>
                <a:latin typeface="Arial"/>
                <a:ea typeface="DejaVu Sans"/>
              </a:rPr>
              <a:t>41 features</a:t>
            </a: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 for all 20 POI’s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Past Events –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are those that describe the previous pitch or a result of the previous pitch.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Current Situations –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are those that describe the current in-game condition.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200"/>
                </a:solidFill>
                <a:latin typeface="Arial"/>
                <a:ea typeface="DejaVu Sans"/>
              </a:rPr>
              <a:t>Our </a:t>
            </a:r>
            <a:r>
              <a:rPr b="1" lang="en-US" sz="2000" spc="-1" strike="noStrike">
                <a:solidFill>
                  <a:srgbClr val="fff200"/>
                </a:solidFill>
                <a:latin typeface="Arial"/>
                <a:ea typeface="DejaVu Sans"/>
              </a:rPr>
              <a:t>Target (labeled pitch types)</a:t>
            </a:r>
            <a:r>
              <a:rPr b="0" lang="en-US" sz="2000" spc="-1" strike="noStrike">
                <a:solidFill>
                  <a:srgbClr val="fff200"/>
                </a:solidFill>
                <a:latin typeface="Arial"/>
                <a:ea typeface="DejaVu Sans"/>
              </a:rPr>
              <a:t>, will be used to train our model and attempt to predict the </a:t>
            </a:r>
            <a:r>
              <a:rPr b="1" lang="en-US" sz="2000" spc="-1" strike="noStrike">
                <a:solidFill>
                  <a:srgbClr val="fff200"/>
                </a:solidFill>
                <a:latin typeface="Arial"/>
                <a:ea typeface="DejaVu Sans"/>
              </a:rPr>
              <a:t>Next</a:t>
            </a:r>
            <a:r>
              <a:rPr b="0" lang="en-US" sz="2000" spc="-1" strike="noStrike">
                <a:solidFill>
                  <a:srgbClr val="fff200"/>
                </a:solidFill>
                <a:latin typeface="Arial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ff200"/>
                </a:solidFill>
                <a:latin typeface="Arial"/>
                <a:ea typeface="DejaVu Sans"/>
              </a:rPr>
              <a:t>Pitch Type</a:t>
            </a:r>
            <a:r>
              <a:rPr b="0" lang="en-US" sz="2000" spc="-1" strike="noStrike">
                <a:solidFill>
                  <a:srgbClr val="fff200"/>
                </a:solidFill>
                <a:latin typeface="Arial"/>
                <a:ea typeface="DejaVu Sans"/>
              </a:rPr>
              <a:t>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 u="sng">
                <a:solidFill>
                  <a:srgbClr val="fff200"/>
                </a:solidFill>
                <a:uFillTx/>
                <a:latin typeface="Arial"/>
                <a:ea typeface="DejaVu Sans"/>
              </a:rPr>
              <a:t>Target Pitch Types:</a:t>
            </a:r>
            <a:endParaRPr b="0" lang="en-US" sz="2000" spc="-1" strike="noStrike">
              <a:latin typeface="Arial"/>
            </a:endParaRPr>
          </a:p>
          <a:p>
            <a:pPr marL="1426320">
              <a:lnSpc>
                <a:spcPct val="100000"/>
              </a:lnSpc>
              <a:spcBef>
                <a:spcPts val="575"/>
              </a:spcBef>
            </a:pPr>
            <a:r>
              <a:rPr b="0" lang="en-US" sz="2000" spc="-1" strike="noStrike">
                <a:solidFill>
                  <a:srgbClr val="fff200"/>
                </a:solidFill>
                <a:latin typeface="Bitstream Vera Sans Mono"/>
                <a:ea typeface="DejaVu Sans"/>
              </a:rPr>
              <a:t>FB = Fastball</a:t>
            </a:r>
            <a:endParaRPr b="0" lang="en-US" sz="2000" spc="-1" strike="noStrike">
              <a:latin typeface="Arial"/>
            </a:endParaRPr>
          </a:p>
          <a:p>
            <a:pPr marL="1426320">
              <a:lnSpc>
                <a:spcPct val="100000"/>
              </a:lnSpc>
              <a:spcBef>
                <a:spcPts val="575"/>
              </a:spcBef>
            </a:pPr>
            <a:r>
              <a:rPr b="0" lang="en-US" sz="2000" spc="-1" strike="noStrike">
                <a:solidFill>
                  <a:srgbClr val="fff200"/>
                </a:solidFill>
                <a:latin typeface="Bitstream Vera Sans Mono"/>
                <a:ea typeface="DejaVu Sans"/>
              </a:rPr>
              <a:t>SL = Slider</a:t>
            </a:r>
            <a:endParaRPr b="0" lang="en-US" sz="2000" spc="-1" strike="noStrike">
              <a:latin typeface="Arial"/>
            </a:endParaRPr>
          </a:p>
          <a:p>
            <a:pPr marL="1426320">
              <a:lnSpc>
                <a:spcPct val="100000"/>
              </a:lnSpc>
              <a:spcBef>
                <a:spcPts val="575"/>
              </a:spcBef>
            </a:pPr>
            <a:r>
              <a:rPr b="0" lang="en-US" sz="2000" spc="-1" strike="noStrike">
                <a:solidFill>
                  <a:srgbClr val="fff200"/>
                </a:solidFill>
                <a:latin typeface="Bitstream Vera Sans Mono"/>
                <a:ea typeface="DejaVu Sans"/>
              </a:rPr>
              <a:t>CT = Cutter</a:t>
            </a:r>
            <a:endParaRPr b="0" lang="en-US" sz="2000" spc="-1" strike="noStrike">
              <a:latin typeface="Arial"/>
            </a:endParaRPr>
          </a:p>
          <a:p>
            <a:pPr marL="1426320">
              <a:lnSpc>
                <a:spcPct val="100000"/>
              </a:lnSpc>
              <a:spcBef>
                <a:spcPts val="575"/>
              </a:spcBef>
            </a:pPr>
            <a:r>
              <a:rPr b="0" lang="en-US" sz="2000" spc="-1" strike="noStrike">
                <a:solidFill>
                  <a:srgbClr val="fff200"/>
                </a:solidFill>
                <a:latin typeface="Bitstream Vera Sans Mono"/>
                <a:ea typeface="DejaVu Sans"/>
              </a:rPr>
              <a:t>CB = Curveball</a:t>
            </a:r>
            <a:endParaRPr b="0" lang="en-US" sz="2000" spc="-1" strike="noStrike">
              <a:latin typeface="Arial"/>
            </a:endParaRPr>
          </a:p>
          <a:p>
            <a:pPr marL="1426320">
              <a:lnSpc>
                <a:spcPct val="100000"/>
              </a:lnSpc>
              <a:spcBef>
                <a:spcPts val="575"/>
              </a:spcBef>
            </a:pPr>
            <a:r>
              <a:rPr b="0" lang="en-US" sz="2000" spc="-1" strike="noStrike">
                <a:solidFill>
                  <a:srgbClr val="fff200"/>
                </a:solidFill>
                <a:latin typeface="Bitstream Vera Sans Mono"/>
                <a:ea typeface="DejaVu Sans"/>
              </a:rPr>
              <a:t>CH = Change-up</a:t>
            </a:r>
            <a:endParaRPr b="0" lang="en-US" sz="2000" spc="-1" strike="noStrike">
              <a:latin typeface="Arial"/>
            </a:endParaRPr>
          </a:p>
          <a:p>
            <a:pPr marL="1426320">
              <a:lnSpc>
                <a:spcPct val="100000"/>
              </a:lnSpc>
              <a:spcBef>
                <a:spcPts val="575"/>
              </a:spcBef>
            </a:pPr>
            <a:r>
              <a:rPr b="0" lang="en-US" sz="2000" spc="-1" strike="noStrike">
                <a:solidFill>
                  <a:srgbClr val="fff200"/>
                </a:solidFill>
                <a:latin typeface="Bitstream Vera Sans Mono"/>
                <a:ea typeface="DejaVu Sans"/>
              </a:rPr>
              <a:t>SP = Splitter</a:t>
            </a:r>
            <a:endParaRPr b="0" lang="en-US" sz="2000" spc="-1" strike="noStrike">
              <a:latin typeface="Arial"/>
            </a:endParaRPr>
          </a:p>
          <a:p>
            <a:pPr marL="1426320">
              <a:lnSpc>
                <a:spcPct val="100000"/>
              </a:lnSpc>
              <a:spcBef>
                <a:spcPts val="575"/>
              </a:spcBef>
            </a:pPr>
            <a:r>
              <a:rPr b="0" lang="en-US" sz="2000" spc="-1" strike="noStrike">
                <a:solidFill>
                  <a:srgbClr val="fff200"/>
                </a:solidFill>
                <a:latin typeface="Bitstream Vera Sans Mono"/>
                <a:ea typeface="DejaVu Sans"/>
              </a:rPr>
              <a:t>KN = Knuckleball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2" name="CustomShape 4"/>
          <p:cNvSpPr/>
          <p:nvPr/>
        </p:nvSpPr>
        <p:spPr>
          <a:xfrm>
            <a:off x="1640160" y="3898080"/>
            <a:ext cx="2557800" cy="241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ffffff"/>
                </a:solidFill>
                <a:uFillTx/>
                <a:latin typeface="Arial"/>
                <a:ea typeface="DejaVu Sans"/>
              </a:rPr>
              <a:t>Current Situations: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Inning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Top / Bottom Inning</a:t>
            </a:r>
            <a:r>
              <a:rPr b="1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*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Pitch Count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Hitter Count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Hitter Handedness</a:t>
            </a:r>
            <a:r>
              <a:rPr b="1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*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At-Bat Count</a:t>
            </a:r>
            <a:r>
              <a:rPr b="1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*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Number of Outs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Cumulative Pitch Type Sums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Cumulative Pitch Type %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53" name="CustomShape 5"/>
          <p:cNvSpPr/>
          <p:nvPr/>
        </p:nvSpPr>
        <p:spPr>
          <a:xfrm>
            <a:off x="1573920" y="6348240"/>
            <a:ext cx="2374920" cy="2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* categorical features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601560" y="374760"/>
            <a:ext cx="809028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ac090"/>
                </a:solidFill>
                <a:latin typeface="Calibri"/>
                <a:ea typeface="DejaVu Sans"/>
              </a:rPr>
              <a:t>Common Pitch-Types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274320" y="3183840"/>
            <a:ext cx="3353400" cy="1447200"/>
          </a:xfrm>
          <a:prstGeom prst="rect">
            <a:avLst/>
          </a:prstGeom>
          <a:ln w="36720">
            <a:solidFill>
              <a:srgbClr val="000000"/>
            </a:solidFill>
            <a:round/>
          </a:ln>
        </p:spPr>
      </p:pic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6145920" y="1335600"/>
            <a:ext cx="2283480" cy="1826280"/>
          </a:xfrm>
          <a:prstGeom prst="rect">
            <a:avLst/>
          </a:prstGeom>
          <a:ln w="36720">
            <a:solidFill>
              <a:srgbClr val="000000"/>
            </a:solidFill>
            <a:round/>
          </a:ln>
        </p:spPr>
      </p:pic>
      <p:grpSp>
        <p:nvGrpSpPr>
          <p:cNvPr id="357" name="Group 2"/>
          <p:cNvGrpSpPr/>
          <p:nvPr/>
        </p:nvGrpSpPr>
        <p:grpSpPr>
          <a:xfrm>
            <a:off x="5689080" y="3225600"/>
            <a:ext cx="3161520" cy="1826280"/>
            <a:chOff x="5689080" y="3225600"/>
            <a:chExt cx="3161520" cy="1826280"/>
          </a:xfrm>
        </p:grpSpPr>
        <p:pic>
          <p:nvPicPr>
            <p:cNvPr id="358" name="" descr=""/>
            <p:cNvPicPr/>
            <p:nvPr/>
          </p:nvPicPr>
          <p:blipFill>
            <a:blip r:embed="rId3"/>
            <a:stretch/>
          </p:blipFill>
          <p:spPr>
            <a:xfrm>
              <a:off x="7764840" y="3225600"/>
              <a:ext cx="1085760" cy="1826280"/>
            </a:xfrm>
            <a:prstGeom prst="rect">
              <a:avLst/>
            </a:prstGeom>
            <a:ln w="36720">
              <a:noFill/>
            </a:ln>
          </p:spPr>
        </p:pic>
        <p:grpSp>
          <p:nvGrpSpPr>
            <p:cNvPr id="359" name="Group 3"/>
            <p:cNvGrpSpPr/>
            <p:nvPr/>
          </p:nvGrpSpPr>
          <p:grpSpPr>
            <a:xfrm>
              <a:off x="5689080" y="3225600"/>
              <a:ext cx="2073240" cy="1826280"/>
              <a:chOff x="5689080" y="3225600"/>
              <a:chExt cx="2073240" cy="1826280"/>
            </a:xfrm>
          </p:grpSpPr>
          <p:pic>
            <p:nvPicPr>
              <p:cNvPr id="360" name="" descr=""/>
              <p:cNvPicPr/>
              <p:nvPr/>
            </p:nvPicPr>
            <p:blipFill>
              <a:blip r:embed="rId4"/>
              <a:stretch/>
            </p:blipFill>
            <p:spPr>
              <a:xfrm>
                <a:off x="5689080" y="3225600"/>
                <a:ext cx="1040040" cy="1826280"/>
              </a:xfrm>
              <a:prstGeom prst="rect">
                <a:avLst/>
              </a:prstGeom>
              <a:ln w="36720">
                <a:noFill/>
              </a:ln>
            </p:spPr>
          </p:pic>
          <p:pic>
            <p:nvPicPr>
              <p:cNvPr id="361" name="" descr=""/>
              <p:cNvPicPr/>
              <p:nvPr/>
            </p:nvPicPr>
            <p:blipFill>
              <a:blip r:embed="rId5"/>
              <a:stretch/>
            </p:blipFill>
            <p:spPr>
              <a:xfrm>
                <a:off x="6731640" y="3225600"/>
                <a:ext cx="1030680" cy="1826280"/>
              </a:xfrm>
              <a:prstGeom prst="rect">
                <a:avLst/>
              </a:prstGeom>
              <a:ln w="36720">
                <a:noFill/>
              </a:ln>
            </p:spPr>
          </p:pic>
        </p:grpSp>
      </p:grpSp>
      <p:grpSp>
        <p:nvGrpSpPr>
          <p:cNvPr id="362" name="Group 4"/>
          <p:cNvGrpSpPr/>
          <p:nvPr/>
        </p:nvGrpSpPr>
        <p:grpSpPr>
          <a:xfrm>
            <a:off x="274320" y="1299600"/>
            <a:ext cx="2192040" cy="1826280"/>
            <a:chOff x="274320" y="1299600"/>
            <a:chExt cx="2192040" cy="1826280"/>
          </a:xfrm>
        </p:grpSpPr>
        <p:pic>
          <p:nvPicPr>
            <p:cNvPr id="363" name="" descr=""/>
            <p:cNvPicPr/>
            <p:nvPr/>
          </p:nvPicPr>
          <p:blipFill>
            <a:blip r:embed="rId6"/>
            <a:stretch/>
          </p:blipFill>
          <p:spPr>
            <a:xfrm>
              <a:off x="274320" y="1299600"/>
              <a:ext cx="1021680" cy="1826280"/>
            </a:xfrm>
            <a:prstGeom prst="rect">
              <a:avLst/>
            </a:prstGeom>
            <a:ln w="36720">
              <a:solidFill>
                <a:srgbClr val="000000"/>
              </a:solidFill>
              <a:round/>
            </a:ln>
          </p:spPr>
        </p:pic>
        <p:pic>
          <p:nvPicPr>
            <p:cNvPr id="364" name="" descr=""/>
            <p:cNvPicPr/>
            <p:nvPr/>
          </p:nvPicPr>
          <p:blipFill>
            <a:blip r:embed="rId7"/>
            <a:stretch/>
          </p:blipFill>
          <p:spPr>
            <a:xfrm>
              <a:off x="1380600" y="1299600"/>
              <a:ext cx="1085760" cy="1826280"/>
            </a:xfrm>
            <a:prstGeom prst="rect">
              <a:avLst/>
            </a:prstGeom>
            <a:ln w="36720">
              <a:solidFill>
                <a:srgbClr val="000000"/>
              </a:solidFill>
              <a:round/>
            </a:ln>
          </p:spPr>
        </p:pic>
      </p:grpSp>
      <p:pic>
        <p:nvPicPr>
          <p:cNvPr id="365" name="" descr=""/>
          <p:cNvPicPr/>
          <p:nvPr/>
        </p:nvPicPr>
        <p:blipFill>
          <a:blip r:embed="rId8"/>
          <a:stretch/>
        </p:blipFill>
        <p:spPr>
          <a:xfrm>
            <a:off x="274320" y="4846320"/>
            <a:ext cx="1030680" cy="1826280"/>
          </a:xfrm>
          <a:prstGeom prst="rect">
            <a:avLst/>
          </a:prstGeom>
          <a:ln w="36720">
            <a:solidFill>
              <a:srgbClr val="000000"/>
            </a:solidFill>
            <a:round/>
          </a:ln>
        </p:spPr>
      </p:pic>
      <p:sp>
        <p:nvSpPr>
          <p:cNvPr id="366" name="CustomShape 5"/>
          <p:cNvSpPr/>
          <p:nvPr/>
        </p:nvSpPr>
        <p:spPr>
          <a:xfrm>
            <a:off x="2560320" y="1281600"/>
            <a:ext cx="2466360" cy="170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8ae234"/>
                </a:solidFill>
                <a:uFillTx/>
                <a:latin typeface="Arial"/>
                <a:ea typeface="DejaVu Sans"/>
              </a:rPr>
              <a:t>Breakers</a:t>
            </a:r>
            <a:r>
              <a:rPr b="0" lang="en-US" sz="1800" spc="-1" strike="noStrike">
                <a:solidFill>
                  <a:srgbClr val="8ae234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r>
              <a:rPr b="1" lang="en-US" sz="1200" spc="-1" strike="noStrike">
                <a:solidFill>
                  <a:srgbClr val="fff200"/>
                </a:solidFill>
                <a:latin typeface="Arial"/>
                <a:ea typeface="DejaVu Sans"/>
              </a:rPr>
              <a:t>Curveball</a:t>
            </a:r>
            <a:r>
              <a:rPr b="0" lang="en-US" sz="1200" spc="-1" strike="noStrike">
                <a:solidFill>
                  <a:srgbClr val="fff200"/>
                </a:solidFill>
                <a:latin typeface="Arial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(70-80 mph)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Breaks from top to bottom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200"/>
                </a:solidFill>
                <a:latin typeface="Arial"/>
                <a:ea typeface="DejaVu Sans"/>
              </a:rPr>
              <a:t>Slider</a:t>
            </a:r>
            <a:r>
              <a:rPr b="0" lang="en-US" sz="1200" spc="-1" strike="noStrike">
                <a:solidFill>
                  <a:srgbClr val="fff200"/>
                </a:solidFill>
                <a:latin typeface="Arial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(80-90 mph)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Breaks down and away from Right Handed Hitters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It is between a fastball and curve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67" name="Line 6"/>
          <p:cNvSpPr/>
          <p:nvPr/>
        </p:nvSpPr>
        <p:spPr>
          <a:xfrm>
            <a:off x="146880" y="4754880"/>
            <a:ext cx="5212080" cy="36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Line 7"/>
          <p:cNvSpPr/>
          <p:nvPr/>
        </p:nvSpPr>
        <p:spPr>
          <a:xfrm flipV="1">
            <a:off x="5358960" y="1371600"/>
            <a:ext cx="360" cy="338328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8"/>
          <p:cNvSpPr/>
          <p:nvPr/>
        </p:nvSpPr>
        <p:spPr>
          <a:xfrm>
            <a:off x="1371600" y="4847760"/>
            <a:ext cx="2192040" cy="18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8ae234"/>
                </a:solidFill>
                <a:uFillTx/>
                <a:latin typeface="Arial"/>
                <a:ea typeface="DejaVu Sans"/>
              </a:rPr>
              <a:t>Change-ups</a:t>
            </a:r>
            <a:r>
              <a:rPr b="0" lang="en-US" sz="1800" spc="-1" strike="noStrike">
                <a:solidFill>
                  <a:srgbClr val="8ae234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200"/>
                </a:solidFill>
                <a:latin typeface="Arial"/>
                <a:ea typeface="DejaVu Sans"/>
              </a:rPr>
              <a:t>Change-up</a:t>
            </a:r>
            <a:r>
              <a:rPr b="0" lang="en-US" sz="1200" spc="-1" strike="noStrike">
                <a:solidFill>
                  <a:srgbClr val="fff200"/>
                </a:solidFill>
                <a:latin typeface="Arial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(70-85 mph)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Slower than a fastball, but thrown with the same arm motion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0" name="CustomShape 9"/>
          <p:cNvSpPr/>
          <p:nvPr/>
        </p:nvSpPr>
        <p:spPr>
          <a:xfrm>
            <a:off x="3749040" y="3474720"/>
            <a:ext cx="1551960" cy="116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fff200"/>
                </a:solidFill>
                <a:latin typeface="Arial"/>
                <a:ea typeface="DejaVu Sans"/>
              </a:rPr>
              <a:t>Knuckleball</a:t>
            </a:r>
            <a:r>
              <a:rPr b="0" lang="en-US" sz="1200" spc="-1" strike="noStrike">
                <a:solidFill>
                  <a:srgbClr val="fff200"/>
                </a:solidFill>
                <a:latin typeface="Arial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(60-70 mph)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Unpredictable pitch, movement will vary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71" name="Line 10"/>
          <p:cNvSpPr/>
          <p:nvPr/>
        </p:nvSpPr>
        <p:spPr>
          <a:xfrm flipV="1">
            <a:off x="3702960" y="4754880"/>
            <a:ext cx="360" cy="1980000"/>
          </a:xfrm>
          <a:prstGeom prst="line">
            <a:avLst/>
          </a:prstGeom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11"/>
          <p:cNvSpPr/>
          <p:nvPr/>
        </p:nvSpPr>
        <p:spPr>
          <a:xfrm>
            <a:off x="3783600" y="4847760"/>
            <a:ext cx="5175000" cy="182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8ae234"/>
                </a:solidFill>
                <a:uFillTx/>
                <a:latin typeface="Arial"/>
                <a:ea typeface="DejaVu Sans"/>
              </a:rPr>
              <a:t>Fastballs</a:t>
            </a:r>
            <a:r>
              <a:rPr b="0" lang="en-US" sz="1800" spc="-1" strike="noStrike">
                <a:solidFill>
                  <a:srgbClr val="8ae234"/>
                </a:solidFill>
                <a:latin typeface="Arial"/>
                <a:ea typeface="DejaVu Sans"/>
              </a:rPr>
              <a:t>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89"/>
              </a:spcBef>
            </a:pPr>
            <a:r>
              <a:rPr b="1" lang="en-US" sz="1200" spc="-1" strike="noStrike">
                <a:solidFill>
                  <a:srgbClr val="fff200"/>
                </a:solidFill>
                <a:latin typeface="Arial"/>
                <a:ea typeface="DejaVu Sans"/>
              </a:rPr>
              <a:t>Four-seam 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(85-100 mph) - Fastest, straightest pitch, little movement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289"/>
              </a:spcBef>
            </a:pPr>
            <a:r>
              <a:rPr b="1" lang="en-US" sz="1200" spc="-1" strike="noStrike">
                <a:solidFill>
                  <a:srgbClr val="fff200"/>
                </a:solidFill>
                <a:latin typeface="Arial"/>
                <a:ea typeface="DejaVu Sans"/>
              </a:rPr>
              <a:t>Two-seam / Sinker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(80-90 mph) - Moves downward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289"/>
              </a:spcBef>
            </a:pPr>
            <a:r>
              <a:rPr b="1" lang="en-US" sz="1200" spc="-1" strike="noStrike">
                <a:solidFill>
                  <a:srgbClr val="fff200"/>
                </a:solidFill>
                <a:latin typeface="Arial"/>
                <a:ea typeface="DejaVu Sans"/>
              </a:rPr>
              <a:t>Splitter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(80-90 mph) – Breaks down suddenly before reaching plate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289"/>
              </a:spcBef>
            </a:pPr>
            <a:r>
              <a:rPr b="1" lang="en-US" sz="1200" spc="-1" strike="noStrike">
                <a:solidFill>
                  <a:srgbClr val="fff200"/>
                </a:solidFill>
                <a:latin typeface="Arial"/>
                <a:ea typeface="DejaVu Sans"/>
              </a:rPr>
              <a:t>Forkball</a:t>
            </a:r>
            <a:r>
              <a:rPr b="0" lang="en-US" sz="1200" spc="-1" strike="noStrike">
                <a:solidFill>
                  <a:srgbClr val="fff200"/>
                </a:solidFill>
                <a:latin typeface="Arial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(75-85 mph) – Like splitter but gradual downward movement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50000"/>
              </a:lnSpc>
              <a:spcBef>
                <a:spcPts val="289"/>
              </a:spcBef>
            </a:pPr>
            <a:r>
              <a:rPr b="1" lang="en-US" sz="1200" spc="-1" strike="noStrike">
                <a:solidFill>
                  <a:srgbClr val="fff200"/>
                </a:solidFill>
                <a:latin typeface="Arial"/>
                <a:ea typeface="DejaVu Sans"/>
              </a:rPr>
              <a:t>Cutter</a:t>
            </a:r>
            <a:r>
              <a:rPr b="0" lang="en-US" sz="1200" spc="-1" strike="noStrike">
                <a:solidFill>
                  <a:srgbClr val="fff200"/>
                </a:solidFill>
                <a:latin typeface="Arial"/>
                <a:ea typeface="DejaVu Sans"/>
              </a:rPr>
              <a:t> 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(85-95 mph) – Faster than slider, more movement than fastball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CustomShape 1"/>
          <p:cNvSpPr/>
          <p:nvPr/>
        </p:nvSpPr>
        <p:spPr>
          <a:xfrm>
            <a:off x="2056680" y="424080"/>
            <a:ext cx="636156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ac090"/>
                </a:solidFill>
                <a:latin typeface="Calibri"/>
                <a:ea typeface="DejaVu Sans"/>
              </a:rPr>
              <a:t>Pitchers Arsenal of Pitch Types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74" name="CustomShape 2"/>
          <p:cNvSpPr/>
          <p:nvPr/>
        </p:nvSpPr>
        <p:spPr>
          <a:xfrm>
            <a:off x="1463040" y="5603040"/>
            <a:ext cx="731268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Percent of pitch-types each pitcher throws as part of their arsenal (2016-2018)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375" name="Group 3"/>
          <p:cNvGrpSpPr/>
          <p:nvPr/>
        </p:nvGrpSpPr>
        <p:grpSpPr>
          <a:xfrm>
            <a:off x="3158640" y="1360800"/>
            <a:ext cx="3657960" cy="4192920"/>
            <a:chOff x="3158640" y="1360800"/>
            <a:chExt cx="3657960" cy="4192920"/>
          </a:xfrm>
        </p:grpSpPr>
        <p:pic>
          <p:nvPicPr>
            <p:cNvPr id="376" name="" descr=""/>
            <p:cNvPicPr/>
            <p:nvPr/>
          </p:nvPicPr>
          <p:blipFill>
            <a:blip r:embed="rId1"/>
            <a:stretch/>
          </p:blipFill>
          <p:spPr>
            <a:xfrm>
              <a:off x="3158640" y="1360800"/>
              <a:ext cx="1230120" cy="4192920"/>
            </a:xfrm>
            <a:prstGeom prst="rect">
              <a:avLst/>
            </a:prstGeom>
            <a:ln w="36720">
              <a:noFill/>
            </a:ln>
          </p:spPr>
        </p:pic>
        <p:pic>
          <p:nvPicPr>
            <p:cNvPr id="377" name="" descr=""/>
            <p:cNvPicPr/>
            <p:nvPr/>
          </p:nvPicPr>
          <p:blipFill>
            <a:blip r:embed="rId2"/>
            <a:stretch/>
          </p:blipFill>
          <p:spPr>
            <a:xfrm>
              <a:off x="4373280" y="1360800"/>
              <a:ext cx="2443320" cy="4192920"/>
            </a:xfrm>
            <a:prstGeom prst="rect">
              <a:avLst/>
            </a:prstGeom>
            <a:ln w="36720">
              <a:noFill/>
            </a:ln>
          </p:spPr>
        </p:pic>
      </p:grpSp>
      <p:sp>
        <p:nvSpPr>
          <p:cNvPr id="378" name="CustomShape 4"/>
          <p:cNvSpPr/>
          <p:nvPr/>
        </p:nvSpPr>
        <p:spPr>
          <a:xfrm>
            <a:off x="3178080" y="5963040"/>
            <a:ext cx="3585960" cy="54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fff200"/>
                </a:solidFill>
                <a:latin typeface="Arial"/>
                <a:ea typeface="DejaVu Sans"/>
              </a:rPr>
              <a:t>Class Imbalance!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2056680" y="424080"/>
            <a:ext cx="636156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ac090"/>
                </a:solidFill>
                <a:latin typeface="Calibri"/>
                <a:ea typeface="DejaVu Sans"/>
              </a:rPr>
              <a:t>Naive Approach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5494320" y="2106000"/>
            <a:ext cx="3383640" cy="100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Two-pitch sequences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Sequence of pitches consisting of previous pitch followed by the next pitch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1532160" y="2107800"/>
            <a:ext cx="3548160" cy="118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algn="ctr">
              <a:lnSpc>
                <a:spcPct val="100000"/>
              </a:lnSpc>
              <a:spcBef>
                <a:spcPts val="865"/>
              </a:spcBef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First pitches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Start of every inning, there is a first pitch, when there is not a previous pitch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82" name="CustomShape 4"/>
          <p:cNvSpPr/>
          <p:nvPr/>
        </p:nvSpPr>
        <p:spPr>
          <a:xfrm>
            <a:off x="2194560" y="1304640"/>
            <a:ext cx="6306840" cy="70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First, let’s consider only the previous pitch when predicting the next pitch. There are two ways to apply the naive approach.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83" name="" descr=""/>
          <p:cNvPicPr/>
          <p:nvPr/>
        </p:nvPicPr>
        <p:blipFill>
          <a:blip r:embed="rId1"/>
          <a:stretch/>
        </p:blipFill>
        <p:spPr>
          <a:xfrm>
            <a:off x="1297800" y="3059280"/>
            <a:ext cx="3764880" cy="3106440"/>
          </a:xfrm>
          <a:prstGeom prst="rect">
            <a:avLst/>
          </a:prstGeom>
          <a:ln w="36720">
            <a:solidFill>
              <a:srgbClr val="000000"/>
            </a:solidFill>
            <a:round/>
          </a:ln>
        </p:spPr>
      </p:pic>
      <p:sp>
        <p:nvSpPr>
          <p:cNvPr id="384" name="CustomShape 5"/>
          <p:cNvSpPr/>
          <p:nvPr/>
        </p:nvSpPr>
        <p:spPr>
          <a:xfrm>
            <a:off x="1463040" y="6215040"/>
            <a:ext cx="731268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Distribution of </a:t>
            </a: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First Pitch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 and </a:t>
            </a: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Two-Pitch Sequences 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for </a:t>
            </a: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Carlos Martinez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 (2016-2018)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2"/>
          <a:stretch/>
        </p:blipFill>
        <p:spPr>
          <a:xfrm>
            <a:off x="5276160" y="3059280"/>
            <a:ext cx="3499560" cy="3106440"/>
          </a:xfrm>
          <a:prstGeom prst="rect">
            <a:avLst/>
          </a:prstGeom>
          <a:ln w="3672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CustomShape 1"/>
          <p:cNvSpPr/>
          <p:nvPr/>
        </p:nvSpPr>
        <p:spPr>
          <a:xfrm>
            <a:off x="2056680" y="424080"/>
            <a:ext cx="636156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ac090"/>
                </a:solidFill>
                <a:latin typeface="Calibri"/>
                <a:ea typeface="DejaVu Sans"/>
              </a:rPr>
              <a:t>Naive Approach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ac090"/>
                </a:solidFill>
                <a:latin typeface="Calibri"/>
                <a:ea typeface="DejaVu Sans"/>
              </a:rPr>
              <a:t>Measure Performance Examples - </a:t>
            </a:r>
            <a:r>
              <a:rPr b="1" lang="en-US" sz="2200" spc="-1" strike="noStrike">
                <a:solidFill>
                  <a:srgbClr val="fac090"/>
                </a:solidFill>
                <a:latin typeface="Calibri"/>
                <a:ea typeface="DejaVu Sans"/>
              </a:rPr>
              <a:t>Accuracy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387" name="CustomShape 2"/>
          <p:cNvSpPr/>
          <p:nvPr/>
        </p:nvSpPr>
        <p:spPr>
          <a:xfrm>
            <a:off x="1618560" y="1556640"/>
            <a:ext cx="7301160" cy="5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In the case for Carlos Martinez, we see that we have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exactly 5 classes</a:t>
            </a:r>
            <a:r>
              <a:rPr b="0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,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requiring</a:t>
            </a:r>
            <a:r>
              <a:rPr b="0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 </a:t>
            </a:r>
            <a:r>
              <a:rPr b="1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multi-class classification</a:t>
            </a:r>
            <a:r>
              <a:rPr b="0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388" name="Table 3"/>
          <p:cNvGraphicFramePr/>
          <p:nvPr/>
        </p:nvGraphicFramePr>
        <p:xfrm>
          <a:off x="3422160" y="2295360"/>
          <a:ext cx="3171960" cy="1643040"/>
        </p:xfrm>
        <a:graphic>
          <a:graphicData uri="http://schemas.openxmlformats.org/drawingml/2006/table">
            <a:tbl>
              <a:tblPr/>
              <a:tblGrid>
                <a:gridCol w="1564920"/>
                <a:gridCol w="1607400"/>
              </a:tblGrid>
              <a:tr h="29160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latin typeface="Arial"/>
                        </a:rPr>
                        <a:t>Pitch Type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latin typeface="Arial"/>
                        </a:rPr>
                        <a:t>Percent Thrown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7036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Fastball (FB)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0.538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7036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Cutter (CT)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0.039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7036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Curveball (CB)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0.095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7036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Slider (SL)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0.154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7036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Change-up (CH)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Arial"/>
                        </a:rPr>
                        <a:t>0.174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sp>
        <p:nvSpPr>
          <p:cNvPr id="389" name="CustomShape 4"/>
          <p:cNvSpPr/>
          <p:nvPr/>
        </p:nvSpPr>
        <p:spPr>
          <a:xfrm>
            <a:off x="1463040" y="4430880"/>
            <a:ext cx="7404120" cy="171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289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When considering </a:t>
            </a:r>
            <a:r>
              <a:rPr b="1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accuracy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 as a performance metric, the majority class is the </a:t>
            </a: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Fastball (FB)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 at </a:t>
            </a: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0.538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9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Noto Sans CJK SC Regular"/>
              </a:rPr>
              <a:t>So, if we assign Fastball to all of the instances, our model would have a</a:t>
            </a:r>
            <a:r>
              <a:rPr b="0" lang="en-US" sz="1800" spc="-1" strike="noStrike">
                <a:solidFill>
                  <a:srgbClr val="fff200"/>
                </a:solidFill>
                <a:latin typeface="Arial"/>
                <a:ea typeface="Noto Sans CJK SC Regular"/>
              </a:rPr>
              <a:t> </a:t>
            </a:r>
            <a:r>
              <a:rPr b="1" lang="en-US" sz="1800" spc="-1" strike="noStrike">
                <a:solidFill>
                  <a:srgbClr val="fff200"/>
                </a:solidFill>
                <a:latin typeface="Arial"/>
                <a:ea typeface="Noto Sans CJK SC Regular"/>
              </a:rPr>
              <a:t>majority class baseline</a:t>
            </a:r>
            <a:r>
              <a:rPr b="0" lang="en-US" sz="1800" spc="-1" strike="noStrike">
                <a:solidFill>
                  <a:srgbClr val="fff200"/>
                </a:solidFill>
                <a:latin typeface="Arial"/>
                <a:ea typeface="Noto Sans CJK SC Regular"/>
              </a:rPr>
              <a:t> 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Noto Sans CJK SC Regular"/>
              </a:rPr>
              <a:t>of </a:t>
            </a:r>
            <a:r>
              <a:rPr b="1" lang="en-US" sz="1800" spc="-1" strike="noStrike">
                <a:solidFill>
                  <a:srgbClr val="fff200"/>
                </a:solidFill>
                <a:latin typeface="Arial"/>
                <a:ea typeface="Noto Sans CJK SC Regular"/>
              </a:rPr>
              <a:t>53.8%</a:t>
            </a: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Noto Sans CJK SC Regular"/>
              </a:rPr>
              <a:t> on this training set and our target to beat when comparing other models.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0" name="CustomShape 5"/>
          <p:cNvSpPr/>
          <p:nvPr/>
        </p:nvSpPr>
        <p:spPr>
          <a:xfrm>
            <a:off x="2572560" y="4009680"/>
            <a:ext cx="4975560" cy="2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Pitch Types and Percentage Thrown for </a:t>
            </a:r>
            <a:r>
              <a:rPr b="1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Carlos Martinez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(2016-2018)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91" name="CustomShape 6"/>
          <p:cNvSpPr/>
          <p:nvPr/>
        </p:nvSpPr>
        <p:spPr>
          <a:xfrm>
            <a:off x="3524400" y="6145920"/>
            <a:ext cx="3015000" cy="4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04e4d"/>
                </a:solidFill>
                <a:latin typeface="Arial"/>
                <a:ea typeface="DejaVu Sans"/>
              </a:rPr>
              <a:t>Accuracy Not Ideal!!!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601560" y="374760"/>
            <a:ext cx="809028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ac090"/>
                </a:solidFill>
                <a:latin typeface="Calibri"/>
                <a:ea typeface="DejaVu Sans"/>
              </a:rPr>
              <a:t>Predictive Model Selection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2286000" y="1463040"/>
            <a:ext cx="6545160" cy="100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Now that we know more about the data, we can select a predictive model to assess the data in a way that helps make predictions about what might happen in the future.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2286000" y="2579040"/>
            <a:ext cx="2466360" cy="129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>
              <a:lnSpc>
                <a:spcPct val="100000"/>
              </a:lnSpc>
              <a:spcBef>
                <a:spcPts val="72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Labeled Data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72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Multiple Classes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72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Imbalanced Targets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5" name="CustomShape 4"/>
          <p:cNvSpPr/>
          <p:nvPr/>
        </p:nvSpPr>
        <p:spPr>
          <a:xfrm>
            <a:off x="4826880" y="2579040"/>
            <a:ext cx="302040" cy="1076040"/>
          </a:xfrm>
          <a:custGeom>
            <a:avLst/>
            <a:gdLst/>
            <a:ahLst/>
            <a:rect l="l" t="t" r="r" b="b"/>
            <a:pathLst>
              <a:path w="848" h="2998">
                <a:moveTo>
                  <a:pt x="0" y="0"/>
                </a:moveTo>
                <a:cubicBezTo>
                  <a:pt x="211" y="0"/>
                  <a:pt x="423" y="124"/>
                  <a:pt x="423" y="249"/>
                </a:cubicBezTo>
                <a:lnTo>
                  <a:pt x="423" y="1248"/>
                </a:lnTo>
                <a:cubicBezTo>
                  <a:pt x="423" y="1373"/>
                  <a:pt x="635" y="1498"/>
                  <a:pt x="847" y="1498"/>
                </a:cubicBezTo>
                <a:cubicBezTo>
                  <a:pt x="635" y="1498"/>
                  <a:pt x="423" y="1623"/>
                  <a:pt x="423" y="1748"/>
                </a:cubicBezTo>
                <a:lnTo>
                  <a:pt x="423" y="2747"/>
                </a:lnTo>
                <a:cubicBezTo>
                  <a:pt x="423" y="2872"/>
                  <a:pt x="211" y="2997"/>
                  <a:pt x="0" y="2997"/>
                </a:cubicBez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5"/>
          <p:cNvSpPr/>
          <p:nvPr/>
        </p:nvSpPr>
        <p:spPr>
          <a:xfrm>
            <a:off x="5058000" y="2687400"/>
            <a:ext cx="3421080" cy="69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Supervised Learning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Multi-class Classification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7" name="CustomShape 6"/>
          <p:cNvSpPr/>
          <p:nvPr/>
        </p:nvSpPr>
        <p:spPr>
          <a:xfrm>
            <a:off x="731520" y="4019040"/>
            <a:ext cx="7769880" cy="250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spcBef>
                <a:spcPts val="431"/>
              </a:spcBef>
            </a:pPr>
            <a:r>
              <a:rPr b="1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Commonly used Machine Learning Algorithms: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1"/>
              </a:spcBef>
            </a:pPr>
            <a:r>
              <a:rPr b="1" lang="en-US" sz="1500" spc="-1" strike="noStrike">
                <a:solidFill>
                  <a:srgbClr val="fff200"/>
                </a:solidFill>
                <a:latin typeface="Arial"/>
                <a:ea typeface="DejaVu Sans"/>
              </a:rPr>
              <a:t>Logistic Regression</a:t>
            </a:r>
            <a:r>
              <a:rPr b="0" lang="en-US" sz="1500" spc="-1" strike="noStrike">
                <a:solidFill>
                  <a:srgbClr val="fff2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can perform multinomial classification, applying a non-linear function (sigmoid).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1"/>
              </a:spcBef>
            </a:pPr>
            <a:r>
              <a:rPr b="1" lang="en-US" sz="1500" spc="-1" strike="noStrike">
                <a:solidFill>
                  <a:srgbClr val="fff200"/>
                </a:solidFill>
                <a:latin typeface="Arial"/>
                <a:ea typeface="DejaVu Sans"/>
              </a:rPr>
              <a:t>Support Vector Machine</a:t>
            </a:r>
            <a:r>
              <a:rPr b="0" lang="en-US" sz="1500" spc="-1" strike="noStrike">
                <a:solidFill>
                  <a:srgbClr val="fff2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maximizes the margin between the classes and the hyperplane using a loss function. However, training time can be higher than other models and less effective with noisier data.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31"/>
              </a:spcBef>
            </a:pPr>
            <a:r>
              <a:rPr b="1" lang="en-US" sz="1500" spc="-1" strike="noStrike">
                <a:solidFill>
                  <a:srgbClr val="fff200"/>
                </a:solidFill>
                <a:latin typeface="Arial"/>
                <a:ea typeface="DejaVu Sans"/>
              </a:rPr>
              <a:t>Decision Trees</a:t>
            </a:r>
            <a:r>
              <a:rPr b="0" lang="en-US" sz="1500" spc="-1" strike="noStrike">
                <a:solidFill>
                  <a:srgbClr val="fff200"/>
                </a:solidFill>
                <a:latin typeface="Arial"/>
                <a:ea typeface="DejaVu Sans"/>
              </a:rPr>
              <a:t> </a:t>
            </a:r>
            <a:r>
              <a:rPr b="0" lang="en-US" sz="1500" spc="-1" strike="noStrike">
                <a:solidFill>
                  <a:srgbClr val="ffffff"/>
                </a:solidFill>
                <a:latin typeface="Arial"/>
                <a:ea typeface="DejaVu Sans"/>
              </a:rPr>
              <a:t>are easily interpretable and non-parametric (distribution-free), managing outliers but susceptible to overfitting.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601560" y="374760"/>
            <a:ext cx="809028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73000"/>
          </a:bodyPr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ac090"/>
                </a:solidFill>
                <a:latin typeface="Calibri"/>
                <a:ea typeface="DejaVu Sans"/>
              </a:rPr>
              <a:t>Predictive Model Selection</a:t>
            </a:r>
            <a:endParaRPr b="0" lang="en-US" sz="3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fac090"/>
                </a:solidFill>
                <a:latin typeface="Calibri"/>
                <a:ea typeface="DejaVu Sans"/>
              </a:rPr>
              <a:t>Ensemble Methods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99" name="CustomShape 2"/>
          <p:cNvSpPr/>
          <p:nvPr/>
        </p:nvSpPr>
        <p:spPr>
          <a:xfrm>
            <a:off x="365760" y="2293920"/>
            <a:ext cx="8409960" cy="383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200"/>
                </a:solidFill>
                <a:latin typeface="Arial"/>
                <a:ea typeface="DejaVu Sans"/>
              </a:rPr>
              <a:t>Random Forest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is an ensemble of randomized decision trees. Each decision tree gets a random sample of training data and a subset of features to base a decision on.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200"/>
                </a:solidFill>
                <a:latin typeface="Arial"/>
                <a:ea typeface="DejaVu Sans"/>
              </a:rPr>
              <a:t>Gradient Tree Boosting</a:t>
            </a:r>
            <a:r>
              <a:rPr b="0" lang="en-US" sz="2000" spc="-1" strike="noStrike">
                <a:solidFill>
                  <a:srgbClr val="fff200"/>
                </a:solid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essentially converts weak learners (i.e., decision trees) into strong learners. Not easily interpretable and sensitive to small changes in the set of features.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200"/>
                </a:solidFill>
                <a:latin typeface="Arial"/>
                <a:ea typeface="DejaVu Sans"/>
              </a:rPr>
              <a:t>Ensemble Voting Classifier</a:t>
            </a:r>
            <a:r>
              <a:rPr b="0" lang="en-US" sz="2000" spc="-1" strike="noStrike">
                <a:solidFill>
                  <a:srgbClr val="fff200"/>
                </a:solid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combines machine learning base estimators for classification via plurality voting to achieve improved generalization and robustness over a single estimator.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CustomShape 1"/>
          <p:cNvSpPr/>
          <p:nvPr/>
        </p:nvSpPr>
        <p:spPr>
          <a:xfrm>
            <a:off x="601560" y="374760"/>
            <a:ext cx="809028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ac090"/>
                </a:solidFill>
                <a:latin typeface="Calibri"/>
                <a:ea typeface="DejaVu Sans"/>
              </a:rPr>
              <a:t>Ensemble Voting Approach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551520" y="1887120"/>
            <a:ext cx="8168760" cy="93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2000" spc="-1" strike="noStrike" u="sng">
                <a:solidFill>
                  <a:srgbClr val="ffffff"/>
                </a:solidFill>
                <a:uFillTx/>
                <a:latin typeface="Arial"/>
                <a:ea typeface="DejaVu Sans"/>
              </a:rPr>
              <a:t>Decision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: use an </a:t>
            </a:r>
            <a:r>
              <a:rPr b="1" lang="en-US" sz="2000" spc="-1" strike="noStrike">
                <a:solidFill>
                  <a:srgbClr val="fff200"/>
                </a:solidFill>
                <a:latin typeface="Arial"/>
                <a:ea typeface="DejaVu Sans"/>
              </a:rPr>
              <a:t>ensemble approach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, combining multiple models with varying predictions in hopes of creating a stronger final prediction.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551520" y="2859120"/>
            <a:ext cx="8168760" cy="294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3480">
              <a:lnSpc>
                <a:spcPct val="100000"/>
              </a:lnSpc>
              <a:spcBef>
                <a:spcPts val="575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Performed cross-validation to pre-evaluate ‘out-of-the-box’ models. 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575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Selected the following classifiers to use as estimators:</a:t>
            </a:r>
            <a:endParaRPr b="0" lang="en-US" sz="1800" spc="-1" strike="noStrike">
              <a:latin typeface="Arial"/>
            </a:endParaRPr>
          </a:p>
          <a:p>
            <a:pPr lvl="1" marL="457200" indent="-214200">
              <a:lnSpc>
                <a:spcPct val="100000"/>
              </a:lnSpc>
              <a:spcBef>
                <a:spcPts val="575"/>
              </a:spcBef>
              <a:buClr>
                <a:srgbClr val="ffffff"/>
              </a:buClr>
              <a:buFont typeface="OpenSymbol"/>
              <a:buAutoNum type="arabicPeriod"/>
            </a:pPr>
            <a:r>
              <a:rPr b="0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Logistic Regression</a:t>
            </a:r>
            <a:endParaRPr b="0" lang="en-US" sz="1300" spc="-1" strike="noStrike">
              <a:latin typeface="Arial"/>
            </a:endParaRPr>
          </a:p>
          <a:p>
            <a:pPr lvl="1" marL="457200" indent="-214200">
              <a:lnSpc>
                <a:spcPct val="100000"/>
              </a:lnSpc>
              <a:spcBef>
                <a:spcPts val="575"/>
              </a:spcBef>
              <a:buClr>
                <a:srgbClr val="ffffff"/>
              </a:buClr>
              <a:buFont typeface="OpenSymbol"/>
              <a:buAutoNum type="arabicPeriod"/>
            </a:pPr>
            <a:r>
              <a:rPr b="0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Support Vector Machine (with Radial Basis Function kernel)</a:t>
            </a:r>
            <a:endParaRPr b="0" lang="en-US" sz="1300" spc="-1" strike="noStrike">
              <a:latin typeface="Arial"/>
            </a:endParaRPr>
          </a:p>
          <a:p>
            <a:pPr lvl="1" marL="457200" indent="-214200">
              <a:lnSpc>
                <a:spcPct val="100000"/>
              </a:lnSpc>
              <a:spcBef>
                <a:spcPts val="575"/>
              </a:spcBef>
              <a:buClr>
                <a:srgbClr val="ffffff"/>
              </a:buClr>
              <a:buFont typeface="OpenSymbol"/>
              <a:buAutoNum type="arabicPeriod"/>
            </a:pPr>
            <a:r>
              <a:rPr b="0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Decision Trees</a:t>
            </a:r>
            <a:endParaRPr b="0" lang="en-US" sz="1300" spc="-1" strike="noStrike">
              <a:latin typeface="Arial"/>
            </a:endParaRPr>
          </a:p>
          <a:p>
            <a:pPr lvl="1" marL="457200" indent="-214200">
              <a:lnSpc>
                <a:spcPct val="100000"/>
              </a:lnSpc>
              <a:spcBef>
                <a:spcPts val="575"/>
              </a:spcBef>
              <a:buClr>
                <a:srgbClr val="ffffff"/>
              </a:buClr>
              <a:buFont typeface="OpenSymbol"/>
              <a:buAutoNum type="arabicPeriod"/>
            </a:pPr>
            <a:r>
              <a:rPr b="0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Random Forest</a:t>
            </a:r>
            <a:endParaRPr b="0" lang="en-US" sz="1300" spc="-1" strike="noStrike">
              <a:latin typeface="Arial"/>
            </a:endParaRPr>
          </a:p>
          <a:p>
            <a:pPr lvl="1" marL="457200" indent="-214200">
              <a:lnSpc>
                <a:spcPct val="100000"/>
              </a:lnSpc>
              <a:spcBef>
                <a:spcPts val="575"/>
              </a:spcBef>
              <a:buClr>
                <a:srgbClr val="ffffff"/>
              </a:buClr>
              <a:buFont typeface="OpenSymbol"/>
              <a:buAutoNum type="arabicPeriod"/>
            </a:pPr>
            <a:r>
              <a:rPr b="0" lang="en-US" sz="1300" spc="-1" strike="noStrike">
                <a:solidFill>
                  <a:srgbClr val="ffffff"/>
                </a:solidFill>
                <a:latin typeface="Arial"/>
                <a:ea typeface="DejaVu Sans"/>
              </a:rPr>
              <a:t>Gradient Boosting</a:t>
            </a:r>
            <a:endParaRPr b="0" lang="en-US" sz="13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575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Performed Grid SearchCV on each classifier for hyper-parameter tuning.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575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Scaled and centered numerical features based on quantile ranges.</a:t>
            </a:r>
            <a:endParaRPr b="0" lang="en-US" sz="18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575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‘</a:t>
            </a:r>
            <a:r>
              <a:rPr b="1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Best Estimators’</a:t>
            </a:r>
            <a:r>
              <a:rPr b="0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 used for each classifier in ensemble voting classifier.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601560" y="374760"/>
            <a:ext cx="809028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fac090"/>
                </a:solidFill>
                <a:latin typeface="Calibri"/>
                <a:ea typeface="DejaVu Sans"/>
              </a:rPr>
              <a:t>Problem with Accuracy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404" name="" descr=""/>
          <p:cNvPicPr/>
          <p:nvPr/>
        </p:nvPicPr>
        <p:blipFill>
          <a:blip r:embed="rId1"/>
          <a:stretch/>
        </p:blipFill>
        <p:spPr>
          <a:xfrm>
            <a:off x="667080" y="2247120"/>
            <a:ext cx="3990960" cy="1570320"/>
          </a:xfrm>
          <a:prstGeom prst="rect">
            <a:avLst/>
          </a:prstGeom>
          <a:ln w="36720">
            <a:solidFill>
              <a:srgbClr val="000000"/>
            </a:solidFill>
            <a:round/>
          </a:ln>
        </p:spPr>
      </p:pic>
      <p:pic>
        <p:nvPicPr>
          <p:cNvPr id="405" name="" descr=""/>
          <p:cNvPicPr/>
          <p:nvPr/>
        </p:nvPicPr>
        <p:blipFill>
          <a:blip r:embed="rId2"/>
          <a:stretch/>
        </p:blipFill>
        <p:spPr>
          <a:xfrm>
            <a:off x="4991040" y="1609920"/>
            <a:ext cx="3526920" cy="3106440"/>
          </a:xfrm>
          <a:prstGeom prst="rect">
            <a:avLst/>
          </a:prstGeom>
          <a:ln w="36720">
            <a:solidFill>
              <a:srgbClr val="000000"/>
            </a:solidFill>
            <a:round/>
          </a:ln>
        </p:spPr>
      </p:pic>
      <p:graphicFrame>
        <p:nvGraphicFramePr>
          <p:cNvPr id="406" name="Table 2"/>
          <p:cNvGraphicFramePr/>
          <p:nvPr/>
        </p:nvGraphicFramePr>
        <p:xfrm>
          <a:off x="507960" y="5053320"/>
          <a:ext cx="5119920" cy="1552680"/>
        </p:xfrm>
        <a:graphic>
          <a:graphicData uri="http://schemas.openxmlformats.org/drawingml/2006/table">
            <a:tbl>
              <a:tblPr/>
              <a:tblGrid>
                <a:gridCol w="1473120"/>
                <a:gridCol w="558360"/>
                <a:gridCol w="744120"/>
                <a:gridCol w="540360"/>
                <a:gridCol w="540720"/>
                <a:gridCol w="1263600"/>
              </a:tblGrid>
              <a:tr h="305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latin typeface="Arial"/>
                        </a:rPr>
                        <a:t>Pitch-type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latin typeface="Arial"/>
                        </a:rPr>
                        <a:t>TP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latin typeface="Arial"/>
                        </a:rPr>
                        <a:t>TN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latin typeface="Arial"/>
                        </a:rPr>
                        <a:t>FP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latin typeface="Arial"/>
                        </a:rPr>
                        <a:t>FN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400" spc="-1" strike="noStrike">
                          <a:latin typeface="Arial"/>
                        </a:rPr>
                        <a:t>Accuracy</a:t>
                      </a:r>
                      <a:endParaRPr b="0" lang="en-US" sz="14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0168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latin typeface="Bitstream Vera Sans Mono"/>
                        </a:rPr>
                        <a:t>Fastball (FB)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553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258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508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125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0.562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01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latin typeface="Bitstream Vera Sans Mono"/>
                        </a:rPr>
                        <a:t>Curveball (CB)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8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1188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12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236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0.828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2760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latin typeface="Bitstream Vera Sans Mono"/>
                        </a:rPr>
                        <a:t>Slider (SL)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168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735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195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346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0.625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1644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1" lang="en-US" sz="1200" spc="-1" strike="noStrike">
                          <a:latin typeface="Bitstream Vera Sans Mono"/>
                        </a:rPr>
                        <a:t>Change-up (CH)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0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1436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0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8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latin typeface="Bitstream Vera Sans Mono"/>
                        </a:rPr>
                        <a:t>0.994</a:t>
                      </a:r>
                      <a:endParaRPr b="0" lang="en-US" sz="12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407" name="CustomShape 3"/>
          <p:cNvSpPr/>
          <p:nvPr/>
        </p:nvSpPr>
        <p:spPr>
          <a:xfrm>
            <a:off x="404640" y="4732560"/>
            <a:ext cx="3380760" cy="2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Accuracy = (TP+TN) / (TP+FP+FN+TN)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08" name="CustomShape 4"/>
          <p:cNvSpPr/>
          <p:nvPr/>
        </p:nvSpPr>
        <p:spPr>
          <a:xfrm>
            <a:off x="5807880" y="4993200"/>
            <a:ext cx="532080" cy="1643400"/>
          </a:xfrm>
          <a:custGeom>
            <a:avLst/>
            <a:gdLst/>
            <a:ahLst/>
            <a:rect l="l" t="t" r="r" b="b"/>
            <a:pathLst>
              <a:path w="1487" h="4574">
                <a:moveTo>
                  <a:pt x="0" y="0"/>
                </a:moveTo>
                <a:cubicBezTo>
                  <a:pt x="371" y="0"/>
                  <a:pt x="743" y="190"/>
                  <a:pt x="743" y="381"/>
                </a:cubicBezTo>
                <a:lnTo>
                  <a:pt x="743" y="1905"/>
                </a:lnTo>
                <a:cubicBezTo>
                  <a:pt x="743" y="2095"/>
                  <a:pt x="1114" y="2286"/>
                  <a:pt x="1486" y="2286"/>
                </a:cubicBezTo>
                <a:cubicBezTo>
                  <a:pt x="1114" y="2286"/>
                  <a:pt x="743" y="2477"/>
                  <a:pt x="743" y="2667"/>
                </a:cubicBezTo>
                <a:lnTo>
                  <a:pt x="743" y="4191"/>
                </a:lnTo>
                <a:cubicBezTo>
                  <a:pt x="743" y="4382"/>
                  <a:pt x="371" y="4573"/>
                  <a:pt x="0" y="4573"/>
                </a:cubicBezTo>
              </a:path>
            </a:pathLst>
          </a:custGeom>
          <a:noFill/>
          <a:ln w="381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9" name="CustomShape 5"/>
          <p:cNvSpPr/>
          <p:nvPr/>
        </p:nvSpPr>
        <p:spPr>
          <a:xfrm>
            <a:off x="6495120" y="5486400"/>
            <a:ext cx="2009160" cy="637560"/>
          </a:xfrm>
          <a:prstGeom prst="rect">
            <a:avLst/>
          </a:prstGeom>
          <a:solidFill>
            <a:srgbClr val="fff2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Average Accuracy</a:t>
            </a:r>
            <a:endParaRPr b="0" lang="en-US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0.75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410" name="CustomShape 6"/>
          <p:cNvSpPr/>
          <p:nvPr/>
        </p:nvSpPr>
        <p:spPr>
          <a:xfrm>
            <a:off x="692640" y="1924560"/>
            <a:ext cx="396828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Classification Report for Clayton Kershaw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601560" y="374760"/>
            <a:ext cx="809028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ac090"/>
                </a:solidFill>
                <a:latin typeface="Calibri"/>
                <a:ea typeface="DejaVu Sans"/>
              </a:rPr>
              <a:t>Concerns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365760" y="1954080"/>
            <a:ext cx="8409960" cy="41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88000"/>
          </a:bodyPr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Major League Baseball (MLB) attendance dropped more than </a:t>
            </a:r>
            <a:r>
              <a:rPr b="1" lang="en-US" sz="2000" spc="-1" strike="noStrike">
                <a:solidFill>
                  <a:srgbClr val="fff200"/>
                </a:solidFill>
                <a:latin typeface="Arial"/>
                <a:ea typeface="DejaVu Sans"/>
              </a:rPr>
              <a:t>6%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 this year, continuing a steady decline.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000" spc="-1" strike="noStrike">
              <a:latin typeface="Arial"/>
            </a:endParaRPr>
          </a:p>
          <a:p>
            <a:pPr marL="457200" algn="ctr">
              <a:lnSpc>
                <a:spcPct val="100000"/>
              </a:lnSpc>
              <a:spcBef>
                <a:spcPts val="1417"/>
              </a:spcBef>
            </a:pPr>
            <a:r>
              <a:rPr b="1" lang="en-US" sz="2600" spc="-1" strike="noStrike">
                <a:solidFill>
                  <a:srgbClr val="fff200"/>
                </a:solidFill>
                <a:latin typeface="Arial"/>
                <a:ea typeface="DejaVu Sans"/>
              </a:rPr>
              <a:t>“</a:t>
            </a:r>
            <a:r>
              <a:rPr b="1" i="1" lang="en-US" sz="2600" spc="-1" strike="noStrike">
                <a:solidFill>
                  <a:srgbClr val="fff200"/>
                </a:solidFill>
                <a:latin typeface="Arial"/>
                <a:ea typeface="DejaVu Sans"/>
              </a:rPr>
              <a:t>It’s the lowest league-wide attendance since 2003 and the largest single-season drop in a decade.</a:t>
            </a:r>
            <a:r>
              <a:rPr b="1" lang="en-US" sz="2600" spc="-1" strike="noStrike">
                <a:solidFill>
                  <a:srgbClr val="fff200"/>
                </a:solidFill>
                <a:latin typeface="Arial"/>
                <a:ea typeface="DejaVu Sans"/>
              </a:rPr>
              <a:t>”</a:t>
            </a:r>
            <a:endParaRPr b="0" lang="en-US" sz="2600" spc="-1" strike="noStrike">
              <a:latin typeface="Arial"/>
            </a:endParaRPr>
          </a:p>
          <a:p>
            <a:pPr marL="457200" algn="just">
              <a:lnSpc>
                <a:spcPct val="100000"/>
              </a:lnSpc>
              <a:spcBef>
                <a:spcPts val="1417"/>
              </a:spcBef>
            </a:pPr>
            <a:endParaRPr b="0" lang="en-US" sz="26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While some clubs saw a jump in attendance, </a:t>
            </a:r>
            <a:r>
              <a:rPr b="1" lang="en-US" sz="2000" spc="-1" strike="noStrike">
                <a:solidFill>
                  <a:srgbClr val="fff200"/>
                </a:solidFill>
                <a:latin typeface="Arial"/>
                <a:ea typeface="DejaVu Sans"/>
              </a:rPr>
              <a:t>17</a:t>
            </a:r>
            <a:r>
              <a:rPr b="0" lang="en-US" sz="2000" spc="-1" strike="noStrike">
                <a:solidFill>
                  <a:srgbClr val="fff200"/>
                </a:solidFill>
                <a:latin typeface="Arial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of the</a:t>
            </a:r>
            <a:r>
              <a:rPr b="0" lang="en-US" sz="2000" spc="-1" strike="noStrike">
                <a:solidFill>
                  <a:srgbClr val="fff200"/>
                </a:solidFill>
                <a:latin typeface="Arial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ff200"/>
                </a:solidFill>
                <a:latin typeface="Arial"/>
                <a:ea typeface="DejaVu Sans"/>
              </a:rPr>
              <a:t>30</a:t>
            </a: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 franchises sold fewer tickets than they did last year. </a:t>
            </a:r>
            <a:endParaRPr b="0" lang="en-US" sz="2000" spc="-1" strike="noStrike">
              <a:latin typeface="Arial"/>
            </a:endParaRPr>
          </a:p>
          <a:p>
            <a:pPr marL="432000" indent="-32148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Using average ticket prices from Team Marketing Report, that comes to about</a:t>
            </a:r>
            <a:r>
              <a:rPr b="0" lang="en-US" sz="2000" spc="-1" strike="noStrike">
                <a:solidFill>
                  <a:srgbClr val="fff200"/>
                </a:solidFill>
                <a:latin typeface="Arial"/>
                <a:ea typeface="DejaVu Sans"/>
              </a:rPr>
              <a:t> </a:t>
            </a:r>
            <a:r>
              <a:rPr b="1" lang="en-US" sz="2000" spc="-1" strike="noStrike">
                <a:solidFill>
                  <a:srgbClr val="fff200"/>
                </a:solidFill>
                <a:latin typeface="Arial"/>
                <a:ea typeface="DejaVu Sans"/>
              </a:rPr>
              <a:t>$93.7 million in lost ticket revenue in 2018</a:t>
            </a:r>
            <a:r>
              <a:rPr b="0" lang="en-US" sz="2000" spc="-1" strike="noStrike">
                <a:solidFill>
                  <a:srgbClr val="fff200"/>
                </a:solidFill>
                <a:latin typeface="Arial"/>
                <a:ea typeface="DejaVu Sans"/>
              </a:rPr>
              <a:t>.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417"/>
              </a:spcBef>
            </a:pPr>
            <a:r>
              <a:rPr b="0" lang="en-US" sz="2000" spc="-1" strike="noStrike">
                <a:solidFill>
                  <a:srgbClr val="bce4e5"/>
                </a:solidFill>
                <a:latin typeface="Bitstream Vera Sans"/>
                <a:ea typeface="DejaVu Sans"/>
              </a:rPr>
              <a:t>- </a:t>
            </a:r>
            <a:r>
              <a:rPr b="0" lang="en-US" sz="2000" spc="-1" strike="noStrike" u="sng">
                <a:solidFill>
                  <a:srgbClr val="0000ff"/>
                </a:solidFill>
                <a:uFillTx/>
                <a:latin typeface="Bitstream Vera Sans"/>
                <a:ea typeface="DejaVu Sans"/>
                <a:hlinkClick r:id="rId1"/>
              </a:rPr>
              <a:t>money.com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" descr=""/>
          <p:cNvPicPr/>
          <p:nvPr/>
        </p:nvPicPr>
        <p:blipFill>
          <a:blip r:embed="rId1"/>
          <a:stretch/>
        </p:blipFill>
        <p:spPr>
          <a:xfrm>
            <a:off x="4899960" y="2644560"/>
            <a:ext cx="3420720" cy="2841480"/>
          </a:xfrm>
          <a:prstGeom prst="rect">
            <a:avLst/>
          </a:prstGeom>
          <a:ln>
            <a:noFill/>
          </a:ln>
        </p:spPr>
      </p:pic>
      <p:sp>
        <p:nvSpPr>
          <p:cNvPr id="412" name="CustomShape 1"/>
          <p:cNvSpPr/>
          <p:nvPr/>
        </p:nvSpPr>
        <p:spPr>
          <a:xfrm>
            <a:off x="457200" y="3291840"/>
            <a:ext cx="41144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Dataset consists of a minority class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Fits on majority class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Bias and False Accuracy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3108960" y="1737360"/>
            <a:ext cx="31086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Levels to Address Imbalance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1280160" y="2963520"/>
            <a:ext cx="114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Sample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5" name="CustomShape 3"/>
          <p:cNvSpPr/>
          <p:nvPr/>
        </p:nvSpPr>
        <p:spPr>
          <a:xfrm>
            <a:off x="6229440" y="2963520"/>
            <a:ext cx="114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Algorithm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16" name="CustomShape 4"/>
          <p:cNvSpPr/>
          <p:nvPr/>
        </p:nvSpPr>
        <p:spPr>
          <a:xfrm>
            <a:off x="640080" y="3575520"/>
            <a:ext cx="4023000" cy="29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Increase | Balance Data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Random Under-Sampling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Random Over-Sampling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SMOTE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Arial"/>
              </a:rPr>
              <a:t>Synthetic Minority Oversampling Technique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Near-Miss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17" name="CustomShape 5"/>
          <p:cNvSpPr/>
          <p:nvPr/>
        </p:nvSpPr>
        <p:spPr>
          <a:xfrm>
            <a:off x="5032080" y="3575520"/>
            <a:ext cx="35658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Class Weights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Cost Sensitive Learning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Ensemble Approach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" descr=""/>
          <p:cNvPicPr/>
          <p:nvPr/>
        </p:nvPicPr>
        <p:blipFill>
          <a:blip r:embed="rId1"/>
          <a:stretch/>
        </p:blipFill>
        <p:spPr>
          <a:xfrm>
            <a:off x="4899960" y="2644560"/>
            <a:ext cx="3420720" cy="2841480"/>
          </a:xfrm>
          <a:prstGeom prst="rect">
            <a:avLst/>
          </a:prstGeom>
          <a:ln>
            <a:noFill/>
          </a:ln>
        </p:spPr>
      </p:pic>
      <p:sp>
        <p:nvSpPr>
          <p:cNvPr id="419" name="CustomShape 1"/>
          <p:cNvSpPr/>
          <p:nvPr/>
        </p:nvSpPr>
        <p:spPr>
          <a:xfrm>
            <a:off x="457200" y="3291840"/>
            <a:ext cx="4114440" cy="28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Imbalanced-learn API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SMOTE – creates synthetic (not duplicate) sample of minority class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" descr=""/>
          <p:cNvPicPr/>
          <p:nvPr/>
        </p:nvPicPr>
        <p:blipFill>
          <a:blip r:embed="rId1"/>
          <a:stretch/>
        </p:blipFill>
        <p:spPr>
          <a:xfrm>
            <a:off x="5174280" y="1643040"/>
            <a:ext cx="2689200" cy="2233800"/>
          </a:xfrm>
          <a:prstGeom prst="rect">
            <a:avLst/>
          </a:prstGeom>
          <a:ln>
            <a:noFill/>
          </a:ln>
        </p:spPr>
      </p:pic>
      <p:sp>
        <p:nvSpPr>
          <p:cNvPr id="421" name="CustomShape 1"/>
          <p:cNvSpPr/>
          <p:nvPr/>
        </p:nvSpPr>
        <p:spPr>
          <a:xfrm>
            <a:off x="457200" y="3291840"/>
            <a:ext cx="4114440" cy="28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Imbalanced-learn API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SMOTE – creates synthetic (not duplicate) sample of minority class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22" name="" descr=""/>
          <p:cNvPicPr/>
          <p:nvPr/>
        </p:nvPicPr>
        <p:blipFill>
          <a:blip r:embed="rId2"/>
          <a:stretch/>
        </p:blipFill>
        <p:spPr>
          <a:xfrm>
            <a:off x="5174280" y="4181040"/>
            <a:ext cx="2689200" cy="2110320"/>
          </a:xfrm>
          <a:prstGeom prst="rect">
            <a:avLst/>
          </a:prstGeom>
          <a:ln>
            <a:noFill/>
          </a:ln>
        </p:spPr>
      </p:pic>
      <p:sp>
        <p:nvSpPr>
          <p:cNvPr id="423" name="CustomShape 2"/>
          <p:cNvSpPr/>
          <p:nvPr/>
        </p:nvSpPr>
        <p:spPr>
          <a:xfrm>
            <a:off x="6675120" y="2560320"/>
            <a:ext cx="548280" cy="456840"/>
          </a:xfrm>
          <a:prstGeom prst="rect">
            <a:avLst/>
          </a:prstGeom>
          <a:noFill/>
          <a:ln w="57240">
            <a:solidFill>
              <a:srgbClr val="2a6099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CustomShape 1"/>
          <p:cNvSpPr/>
          <p:nvPr/>
        </p:nvSpPr>
        <p:spPr>
          <a:xfrm>
            <a:off x="457200" y="3291840"/>
            <a:ext cx="4114440" cy="365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Imbalanced-learn API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NearMiss-1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selects samples of the majority class that their average distances to three closest instances of the minority class are the smallest.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25" name="" descr=""/>
          <p:cNvPicPr/>
          <p:nvPr/>
        </p:nvPicPr>
        <p:blipFill>
          <a:blip r:embed="rId1"/>
          <a:stretch/>
        </p:blipFill>
        <p:spPr>
          <a:xfrm>
            <a:off x="4846320" y="2286000"/>
            <a:ext cx="3413160" cy="3375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" descr=""/>
          <p:cNvPicPr/>
          <p:nvPr/>
        </p:nvPicPr>
        <p:blipFill>
          <a:blip r:embed="rId1"/>
          <a:stretch/>
        </p:blipFill>
        <p:spPr>
          <a:xfrm>
            <a:off x="1105920" y="1859760"/>
            <a:ext cx="7343640" cy="409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CustomShape 1"/>
          <p:cNvSpPr/>
          <p:nvPr/>
        </p:nvSpPr>
        <p:spPr>
          <a:xfrm>
            <a:off x="457200" y="3291840"/>
            <a:ext cx="4114440" cy="28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Imbalanced-learn API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NearMiss-2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uses three farthest samples of the minority class.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28" name="" descr=""/>
          <p:cNvPicPr/>
          <p:nvPr/>
        </p:nvPicPr>
        <p:blipFill>
          <a:blip r:embed="rId1"/>
          <a:stretch/>
        </p:blipFill>
        <p:spPr>
          <a:xfrm>
            <a:off x="4770360" y="2293920"/>
            <a:ext cx="3458880" cy="3375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" descr=""/>
          <p:cNvPicPr/>
          <p:nvPr/>
        </p:nvPicPr>
        <p:blipFill>
          <a:blip r:embed="rId1"/>
          <a:stretch/>
        </p:blipFill>
        <p:spPr>
          <a:xfrm>
            <a:off x="1091520" y="1810800"/>
            <a:ext cx="7210440" cy="405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457200" y="3291840"/>
            <a:ext cx="4114440" cy="3655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Imbalanced-learn API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NearMiss-3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selects a given number of the closest samples of the majority class for each sample of the minority class.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1"/>
          <a:stretch/>
        </p:blipFill>
        <p:spPr>
          <a:xfrm>
            <a:off x="4701960" y="2202480"/>
            <a:ext cx="3618720" cy="355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" descr=""/>
          <p:cNvPicPr/>
          <p:nvPr/>
        </p:nvPicPr>
        <p:blipFill>
          <a:blip r:embed="rId1"/>
          <a:stretch/>
        </p:blipFill>
        <p:spPr>
          <a:xfrm>
            <a:off x="950400" y="1784520"/>
            <a:ext cx="7314840" cy="4122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601560" y="374760"/>
            <a:ext cx="809028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ac090"/>
                </a:solidFill>
                <a:latin typeface="Calibri"/>
                <a:ea typeface="DejaVu Sans"/>
              </a:rPr>
              <a:t>But why?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731520" y="3687120"/>
            <a:ext cx="3657960" cy="53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Possible Reasons: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4494240" y="2936520"/>
            <a:ext cx="4013280" cy="236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15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High Ticket Prices</a:t>
            </a:r>
            <a:endParaRPr b="0" lang="en-US" sz="2200" spc="-1" strike="noStrike">
              <a:latin typeface="Arial"/>
            </a:endParaRPr>
          </a:p>
          <a:p>
            <a:pPr marL="432000" indent="-321480">
              <a:lnSpc>
                <a:spcPct val="115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Poor Weather Conditions</a:t>
            </a:r>
            <a:endParaRPr b="0" lang="en-US" sz="2200" spc="-1" strike="noStrike">
              <a:latin typeface="Arial"/>
            </a:endParaRPr>
          </a:p>
          <a:p>
            <a:pPr marL="432000" indent="-321480">
              <a:lnSpc>
                <a:spcPct val="115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Off-season Inactivity</a:t>
            </a:r>
            <a:endParaRPr b="0" lang="en-US" sz="2200" spc="-1" strike="noStrike">
              <a:latin typeface="Arial"/>
            </a:endParaRPr>
          </a:p>
          <a:p>
            <a:pPr marL="432000" indent="-321480">
              <a:lnSpc>
                <a:spcPct val="115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2200" spc="-1" strike="noStrike">
                <a:solidFill>
                  <a:srgbClr val="fff200"/>
                </a:solidFill>
                <a:latin typeface="Arial"/>
                <a:ea typeface="DejaVu Sans"/>
              </a:rPr>
              <a:t>In-game Action! </a:t>
            </a:r>
            <a:r>
              <a:rPr b="1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( </a:t>
            </a:r>
            <a:r>
              <a:rPr b="1" i="1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or lack of </a:t>
            </a:r>
            <a:r>
              <a:rPr b="1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ustomShape 1"/>
          <p:cNvSpPr/>
          <p:nvPr/>
        </p:nvSpPr>
        <p:spPr>
          <a:xfrm>
            <a:off x="3108960" y="1737360"/>
            <a:ext cx="31086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Levels to Address Imbalance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34" name="CustomShape 2"/>
          <p:cNvSpPr/>
          <p:nvPr/>
        </p:nvSpPr>
        <p:spPr>
          <a:xfrm>
            <a:off x="1280160" y="2963520"/>
            <a:ext cx="114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Sample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6229440" y="2963520"/>
            <a:ext cx="114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Algorithm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6" name="CustomShape 4"/>
          <p:cNvSpPr/>
          <p:nvPr/>
        </p:nvSpPr>
        <p:spPr>
          <a:xfrm>
            <a:off x="640080" y="3575520"/>
            <a:ext cx="4023000" cy="29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Increase | Balance Data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Random Under-Sampling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Random Over-Sampling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SMOTE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latin typeface="Arial"/>
              </a:rPr>
              <a:t>Synthetic Minority Oversampling Technique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Near-Miss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37" name="CustomShape 5"/>
          <p:cNvSpPr/>
          <p:nvPr/>
        </p:nvSpPr>
        <p:spPr>
          <a:xfrm>
            <a:off x="5032080" y="3575520"/>
            <a:ext cx="35658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Class Weights</a:t>
            </a: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Cost Sensitive Learning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Ensemble Approach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" descr=""/>
          <p:cNvPicPr/>
          <p:nvPr/>
        </p:nvPicPr>
        <p:blipFill>
          <a:blip r:embed="rId1"/>
          <a:stretch/>
        </p:blipFill>
        <p:spPr>
          <a:xfrm>
            <a:off x="1097280" y="2080440"/>
            <a:ext cx="7238160" cy="413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601560" y="374760"/>
            <a:ext cx="809028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ac090"/>
                </a:solidFill>
                <a:latin typeface="Calibri"/>
                <a:ea typeface="DejaVu Sans"/>
              </a:rPr>
              <a:t>Comparing Class Probabilities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127440" y="2538000"/>
            <a:ext cx="2740680" cy="176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720"/>
              </a:spcBef>
            </a:pPr>
            <a:r>
              <a:rPr b="1" lang="en-US" sz="1400" spc="-1" strike="noStrike" u="sng">
                <a:solidFill>
                  <a:srgbClr val="ffffff"/>
                </a:solidFill>
                <a:uFillTx/>
                <a:latin typeface="Arial"/>
                <a:ea typeface="DejaVu Sans"/>
              </a:rPr>
              <a:t>Observations:</a:t>
            </a:r>
            <a:endParaRPr b="0" lang="en-US" sz="14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72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Similar median values for Fastballs and Cutters</a:t>
            </a:r>
            <a:endParaRPr b="0" lang="en-US" sz="14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72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SVM predicts slightly more Curveballs</a:t>
            </a:r>
            <a:endParaRPr b="0" lang="en-US" sz="14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72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Decision Trees predict more Sliders than Change-ups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720"/>
              </a:spcBef>
            </a:pPr>
            <a:endParaRPr b="0" lang="en-US" sz="14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72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GBM has built-in approaches to combating class imbalance</a:t>
            </a:r>
            <a:endParaRPr b="0" lang="en-US" sz="1400" spc="-1" strike="noStrike">
              <a:latin typeface="Arial"/>
            </a:endParaRPr>
          </a:p>
          <a:p>
            <a:pPr marL="216000" indent="-213480">
              <a:lnSpc>
                <a:spcPct val="100000"/>
              </a:lnSpc>
              <a:spcBef>
                <a:spcPts val="72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Constructs successive training sets based on incorrectly classified samples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1"/>
          <a:stretch/>
        </p:blipFill>
        <p:spPr>
          <a:xfrm>
            <a:off x="2926080" y="2362680"/>
            <a:ext cx="5991120" cy="3901320"/>
          </a:xfrm>
          <a:prstGeom prst="rect">
            <a:avLst/>
          </a:prstGeom>
          <a:ln w="36720">
            <a:solidFill>
              <a:srgbClr val="000000"/>
            </a:solidFill>
            <a:round/>
          </a:ln>
        </p:spPr>
      </p:pic>
      <p:sp>
        <p:nvSpPr>
          <p:cNvPr id="442" name="CustomShape 3"/>
          <p:cNvSpPr/>
          <p:nvPr/>
        </p:nvSpPr>
        <p:spPr>
          <a:xfrm>
            <a:off x="2867760" y="6290640"/>
            <a:ext cx="6123960" cy="32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Median Class Probabilities for each Classifier for Carlos Martinez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43" name="CustomShape 4"/>
          <p:cNvSpPr/>
          <p:nvPr/>
        </p:nvSpPr>
        <p:spPr>
          <a:xfrm>
            <a:off x="2795760" y="1753920"/>
            <a:ext cx="6215400" cy="52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Individual Classifiers vs. Ensemble of Classifiers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601560" y="374760"/>
            <a:ext cx="809028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ac090"/>
                </a:solidFill>
                <a:latin typeface="Calibri"/>
                <a:ea typeface="DejaVu Sans"/>
              </a:rPr>
              <a:t>So what can we do?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365760" y="2103120"/>
            <a:ext cx="8409960" cy="200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1480">
              <a:lnSpc>
                <a:spcPct val="115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Increased player salaries makes lowering ticket prices unsustainable.</a:t>
            </a:r>
            <a:endParaRPr b="0" lang="en-US" sz="2000" spc="-1" strike="noStrike">
              <a:latin typeface="Arial"/>
            </a:endParaRPr>
          </a:p>
          <a:p>
            <a:pPr marL="432000" indent="-321480">
              <a:lnSpc>
                <a:spcPct val="115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As of today, we are still unable to control the weather.</a:t>
            </a:r>
            <a:endParaRPr b="0" lang="en-US" sz="2000" spc="-1" strike="noStrike">
              <a:latin typeface="Arial"/>
            </a:endParaRPr>
          </a:p>
          <a:p>
            <a:pPr marL="432000" indent="-321480">
              <a:lnSpc>
                <a:spcPct val="115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Not every team can acquire the ‘big’ name free-agent during the off-season or </a:t>
            </a:r>
            <a:r>
              <a:rPr b="1" lang="en-US" sz="2000" spc="-1" strike="noStrike">
                <a:solidFill>
                  <a:srgbClr val="faa61a"/>
                </a:solidFill>
                <a:latin typeface="Arial"/>
                <a:ea typeface="DejaVu Sans"/>
              </a:rPr>
              <a:t>win the World Series like the Houston Astros did in 2017 who recorded a $23.7 million boost in sales in 2018.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984960" y="4589640"/>
            <a:ext cx="7230600" cy="11102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6120" rIns="6120" tIns="6120" bIns="6120">
            <a:normAutofit fontScale="55000"/>
          </a:bodyPr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Let’s improve the in-game action! </a:t>
            </a:r>
            <a:endParaRPr b="0" lang="en-US" sz="36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b="1" lang="en-US" sz="2800" spc="-1" strike="noStrike">
                <a:solidFill>
                  <a:srgbClr val="ffffff"/>
                </a:solidFill>
                <a:latin typeface="Arial"/>
                <a:ea typeface="DejaVu Sans"/>
              </a:rPr>
              <a:t>But how?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601560" y="374760"/>
            <a:ext cx="809028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85000"/>
          </a:bodyPr>
          <a:p>
            <a:pPr algn="r">
              <a:lnSpc>
                <a:spcPct val="100000"/>
              </a:lnSpc>
            </a:pPr>
            <a:r>
              <a:rPr b="0" lang="en-US" sz="3200" spc="-1" strike="noStrike">
                <a:solidFill>
                  <a:srgbClr val="fac090"/>
                </a:solidFill>
                <a:latin typeface="Calibri"/>
                <a:ea typeface="DejaVu Sans"/>
              </a:rPr>
              <a:t>Impact on Attendance</a:t>
            </a:r>
            <a:endParaRPr b="0" lang="en-US" sz="32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600" spc="-1" strike="noStrike">
                <a:solidFill>
                  <a:srgbClr val="fac090"/>
                </a:solidFill>
                <a:latin typeface="Calibri"/>
                <a:ea typeface="DejaVu Sans"/>
              </a:rPr>
              <a:t>Strikeouts | Batting Average</a:t>
            </a:r>
            <a:endParaRPr b="0" lang="en-US" sz="26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2028240" y="1645920"/>
            <a:ext cx="6883920" cy="4845960"/>
          </a:xfrm>
          <a:prstGeom prst="rect">
            <a:avLst/>
          </a:prstGeom>
          <a:ln w="36720">
            <a:solidFill>
              <a:srgbClr val="000000"/>
            </a:solidFill>
            <a:round/>
          </a:ln>
        </p:spPr>
      </p:pic>
      <p:sp>
        <p:nvSpPr>
          <p:cNvPr id="326" name="CustomShape 2"/>
          <p:cNvSpPr/>
          <p:nvPr/>
        </p:nvSpPr>
        <p:spPr>
          <a:xfrm>
            <a:off x="2759760" y="4297680"/>
            <a:ext cx="2009160" cy="363240"/>
          </a:xfrm>
          <a:prstGeom prst="wedgeRoundRectCallout">
            <a:avLst>
              <a:gd name="adj1" fmla="val -31986"/>
              <a:gd name="adj2" fmla="val 342523"/>
              <a:gd name="adj3" fmla="val 16667"/>
            </a:avLst>
          </a:prstGeom>
          <a:solidFill>
            <a:srgbClr val="fff200"/>
          </a:solidFill>
          <a:ln w="190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9360" rIns="99360" tIns="54360" bIns="5436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Partial Season Lockout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145080" y="2276280"/>
            <a:ext cx="181656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Average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Strikeouts per Game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8" name="CustomShape 4"/>
          <p:cNvSpPr/>
          <p:nvPr/>
        </p:nvSpPr>
        <p:spPr>
          <a:xfrm>
            <a:off x="289800" y="3653640"/>
            <a:ext cx="152532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Batting Averages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(Hits / At Bats)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29" name="CustomShape 5"/>
          <p:cNvSpPr/>
          <p:nvPr/>
        </p:nvSpPr>
        <p:spPr>
          <a:xfrm>
            <a:off x="40680" y="5113800"/>
            <a:ext cx="1924560" cy="48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Average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DejaVu Sans"/>
              </a:rPr>
              <a:t>Attendance per Game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30" name="CustomShape 6"/>
          <p:cNvSpPr/>
          <p:nvPr/>
        </p:nvSpPr>
        <p:spPr>
          <a:xfrm>
            <a:off x="8138160" y="5212080"/>
            <a:ext cx="1003680" cy="91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ffffff"/>
          </a:solidFill>
          <a:ln w="126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6120" rIns="96120" tIns="51120" bIns="5112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Down</a:t>
            </a:r>
            <a:endParaRPr b="0" lang="en-US" sz="1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000" spc="-1" strike="noStrike">
                <a:solidFill>
                  <a:srgbClr val="000000"/>
                </a:solidFill>
                <a:latin typeface="Arial"/>
                <a:ea typeface="DejaVu Sans"/>
              </a:rPr>
              <a:t>~6.5%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601560" y="374760"/>
            <a:ext cx="809028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ac090"/>
                </a:solidFill>
                <a:latin typeface="Calibri"/>
                <a:ea typeface="DejaVu Sans"/>
              </a:rPr>
              <a:t>Goal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32" name="CustomShape 2"/>
          <p:cNvSpPr/>
          <p:nvPr/>
        </p:nvSpPr>
        <p:spPr>
          <a:xfrm>
            <a:off x="457560" y="2269800"/>
            <a:ext cx="8226720" cy="242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50000"/>
              </a:lnSpc>
              <a:spcBef>
                <a:spcPts val="1417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Arial"/>
                <a:ea typeface="DejaVu Sans"/>
              </a:rPr>
              <a:t>By increasing the mean Batting Average (BA) for hitters, we:</a:t>
            </a:r>
            <a:endParaRPr b="0" lang="en-US" sz="2400" spc="-1" strike="noStrike">
              <a:latin typeface="Arial"/>
            </a:endParaRPr>
          </a:p>
          <a:p>
            <a:pPr lvl="7" marL="3456000" indent="-213480">
              <a:lnSpc>
                <a:spcPct val="15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Increase number of base runners</a:t>
            </a:r>
            <a:endParaRPr b="0" lang="en-US" sz="2000" spc="-1" strike="noStrike">
              <a:latin typeface="Arial"/>
            </a:endParaRPr>
          </a:p>
          <a:p>
            <a:pPr lvl="7" marL="3456000" indent="-213480">
              <a:lnSpc>
                <a:spcPct val="15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Increase chances for stolen bases</a:t>
            </a:r>
            <a:endParaRPr b="0" lang="en-US" sz="2000" spc="-1" strike="noStrike">
              <a:latin typeface="Arial"/>
            </a:endParaRPr>
          </a:p>
          <a:p>
            <a:pPr lvl="7" marL="3456000" indent="-213480">
              <a:lnSpc>
                <a:spcPct val="15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Increase opportunities to pick-off runners</a:t>
            </a:r>
            <a:endParaRPr b="0" lang="en-US" sz="2000" spc="-1" strike="noStrike">
              <a:latin typeface="Arial"/>
            </a:endParaRPr>
          </a:p>
          <a:p>
            <a:pPr lvl="7" marL="3456000" indent="-213480">
              <a:lnSpc>
                <a:spcPct val="15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Arial"/>
                <a:ea typeface="DejaVu Sans"/>
              </a:rPr>
              <a:t>Increase potential runs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3" name="CustomShape 3"/>
          <p:cNvSpPr/>
          <p:nvPr/>
        </p:nvSpPr>
        <p:spPr>
          <a:xfrm>
            <a:off x="2898000" y="3019320"/>
            <a:ext cx="363240" cy="1643400"/>
          </a:xfrm>
          <a:custGeom>
            <a:avLst/>
            <a:gdLst/>
            <a:ahLst/>
            <a:rect l="l" t="t" r="r" b="b"/>
            <a:pathLst>
              <a:path w="1018" h="4574">
                <a:moveTo>
                  <a:pt x="1017" y="0"/>
                </a:moveTo>
                <a:cubicBezTo>
                  <a:pt x="762" y="0"/>
                  <a:pt x="508" y="190"/>
                  <a:pt x="508" y="381"/>
                </a:cubicBezTo>
                <a:lnTo>
                  <a:pt x="508" y="1905"/>
                </a:lnTo>
                <a:cubicBezTo>
                  <a:pt x="508" y="2095"/>
                  <a:pt x="254" y="2286"/>
                  <a:pt x="0" y="2286"/>
                </a:cubicBezTo>
                <a:cubicBezTo>
                  <a:pt x="254" y="2286"/>
                  <a:pt x="508" y="2477"/>
                  <a:pt x="508" y="2667"/>
                </a:cubicBezTo>
                <a:lnTo>
                  <a:pt x="508" y="4191"/>
                </a:lnTo>
                <a:cubicBezTo>
                  <a:pt x="508" y="4382"/>
                  <a:pt x="762" y="4573"/>
                  <a:pt x="1017" y="4573"/>
                </a:cubicBezTo>
              </a:path>
            </a:pathLst>
          </a:custGeom>
          <a:noFill/>
          <a:ln w="190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CustomShape 4"/>
          <p:cNvSpPr/>
          <p:nvPr/>
        </p:nvSpPr>
        <p:spPr>
          <a:xfrm>
            <a:off x="457560" y="3194640"/>
            <a:ext cx="2191680" cy="13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Deliver an action-packed game!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200"/>
                </a:solidFill>
                <a:latin typeface="Arial"/>
                <a:ea typeface="DejaVu Sans"/>
              </a:rPr>
              <a:t>Putting butts in the seats!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601560" y="374760"/>
            <a:ext cx="809028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ac090"/>
                </a:solidFill>
                <a:latin typeface="Calibri"/>
                <a:ea typeface="DejaVu Sans"/>
              </a:rPr>
              <a:t>Just get more hits!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91440" y="2011680"/>
            <a:ext cx="8958600" cy="4752360"/>
          </a:xfrm>
          <a:prstGeom prst="rect">
            <a:avLst/>
          </a:prstGeom>
          <a:ln w="36720">
            <a:solidFill>
              <a:srgbClr val="000000"/>
            </a:solidFill>
            <a:round/>
          </a:ln>
        </p:spPr>
      </p:pic>
      <p:sp>
        <p:nvSpPr>
          <p:cNvPr id="337" name="CustomShape 2"/>
          <p:cNvSpPr/>
          <p:nvPr/>
        </p:nvSpPr>
        <p:spPr>
          <a:xfrm>
            <a:off x="4206240" y="1901880"/>
            <a:ext cx="4843800" cy="442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spcBef>
                <a:spcPts val="561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1"/>
              </a:spcBef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"</a:t>
            </a:r>
            <a:r>
              <a:rPr b="0" i="1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Hitting is the single most difficult thing to do in a sport</a:t>
            </a:r>
            <a:r>
              <a:rPr b="0" lang="en-US" sz="2800" spc="-1" strike="noStrike">
                <a:solidFill>
                  <a:srgbClr val="ffffff"/>
                </a:solidFill>
                <a:latin typeface="Calibri"/>
                <a:ea typeface="DejaVu Sans"/>
              </a:rPr>
              <a:t>" </a:t>
            </a:r>
            <a:r>
              <a:rPr b="0" lang="en-US" sz="26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endParaRPr b="0" lang="en-US" sz="26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561"/>
              </a:spcBef>
            </a:pPr>
            <a:endParaRPr b="0" lang="en-US" sz="26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56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– </a:t>
            </a: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Ted Williams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561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2128680" y="527760"/>
            <a:ext cx="65142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ac090"/>
                </a:solidFill>
                <a:latin typeface="Calibri"/>
                <a:ea typeface="DejaVu Sans"/>
              </a:rPr>
              <a:t>Throw Hitters a Life Line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1645920" y="1596600"/>
            <a:ext cx="6996960" cy="29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343080" indent="-339840">
              <a:lnSpc>
                <a:spcPct val="100000"/>
              </a:lnSpc>
              <a:spcBef>
                <a:spcPts val="56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Many pitchers these days are taking steps to avoid ‘tipping’ their pitches, so it’s harder to tell what pitch is coming.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39840">
              <a:lnSpc>
                <a:spcPct val="100000"/>
              </a:lnSpc>
              <a:spcBef>
                <a:spcPts val="56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Teams found in violation of ‘sign stealing’ could be punished with forfeited draft picks and international spending money.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1645920" y="4846320"/>
            <a:ext cx="7038360" cy="14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1" lang="en-US" sz="2600" spc="-1" strike="noStrike">
                <a:solidFill>
                  <a:srgbClr val="fff200"/>
                </a:solidFill>
                <a:latin typeface="Calibri"/>
                <a:ea typeface="DejaVu Sans"/>
              </a:rPr>
              <a:t>I propose the use of Machine Learning to predict the next-pitch and in turn improve a hitters overall Batting Average.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2128680" y="527760"/>
            <a:ext cx="6514200" cy="76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ac090"/>
                </a:solidFill>
                <a:latin typeface="Calibri"/>
                <a:ea typeface="DejaVu Sans"/>
              </a:rPr>
              <a:t>Pitchers of Interest (POI)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42" name="CustomShape 2"/>
          <p:cNvSpPr/>
          <p:nvPr/>
        </p:nvSpPr>
        <p:spPr>
          <a:xfrm>
            <a:off x="1371600" y="1860480"/>
            <a:ext cx="3106440" cy="451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‘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Top’ </a:t>
            </a:r>
            <a:r>
              <a:rPr b="1" lang="en-US" sz="1600" spc="-1" strike="noStrike">
                <a:solidFill>
                  <a:srgbClr val="fff200"/>
                </a:solidFill>
                <a:latin typeface="Arial"/>
                <a:ea typeface="DejaVu Sans"/>
              </a:rPr>
              <a:t>20</a:t>
            </a: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1" lang="en-US" sz="1600" spc="-1" strike="noStrike">
                <a:solidFill>
                  <a:srgbClr val="fff200"/>
                </a:solidFill>
                <a:latin typeface="Arial"/>
                <a:ea typeface="DejaVu Sans"/>
              </a:rPr>
              <a:t>pitchers of interest</a:t>
            </a: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selected from the 2016, 2017, and 2018 seasons.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GS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 – 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Games started / season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IP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 –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 Innings pitched / season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Pitches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 - 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Pitches thrown / season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IP/GS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 – 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Innings pitched / game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Pitches/GS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 – 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Pitches thrown / game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Pitches/IP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DejaVu Sans"/>
              </a:rPr>
              <a:t> – </a:t>
            </a:r>
            <a:r>
              <a:rPr b="0" lang="en-US" sz="1200" spc="-1" strike="noStrike">
                <a:solidFill>
                  <a:srgbClr val="ffffff"/>
                </a:solidFill>
                <a:latin typeface="Arial"/>
                <a:ea typeface="DejaVu Sans"/>
              </a:rPr>
              <a:t>Pitches thrown / inning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600" spc="-1" strike="noStrike" u="sng">
                <a:solidFill>
                  <a:srgbClr val="fac090"/>
                </a:solidFill>
                <a:uFillTx/>
                <a:latin typeface="Arial"/>
                <a:ea typeface="DejaVu Sans"/>
              </a:rPr>
              <a:t>Note:</a:t>
            </a:r>
            <a:r>
              <a:rPr b="0" lang="en-US" sz="1600" spc="-1" strike="noStrike">
                <a:solidFill>
                  <a:srgbClr val="fac090"/>
                </a:solidFill>
                <a:latin typeface="Arial"/>
                <a:ea typeface="DejaVu Sans"/>
              </a:rPr>
              <a:t> The averages for these pitchers of interest are in-line with the rest of the starting pitchers in MLB.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43" name="" descr=""/>
          <p:cNvPicPr/>
          <p:nvPr/>
        </p:nvPicPr>
        <p:blipFill>
          <a:blip r:embed="rId1"/>
          <a:stretch/>
        </p:blipFill>
        <p:spPr>
          <a:xfrm>
            <a:off x="4588560" y="1554480"/>
            <a:ext cx="4341960" cy="5026680"/>
          </a:xfrm>
          <a:prstGeom prst="rect">
            <a:avLst/>
          </a:prstGeom>
          <a:ln w="36720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1030</TotalTime>
  <Application>LibreOffice/6.2.4.2$Linux_X86_64 LibreOffice_project/20$Build-2</Application>
  <Words>121</Words>
  <Paragraphs>38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2014-12-31T21:28:03Z</dcterms:created>
  <dc:creator/>
  <dc:description/>
  <dc:language>en-US</dc:language>
  <cp:lastModifiedBy/>
  <dcterms:modified xsi:type="dcterms:W3CDTF">2019-06-10T11:48:08Z</dcterms:modified>
  <cp:revision>28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